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7" r:id="rId3"/>
    <p:sldId id="256" r:id="rId4"/>
    <p:sldId id="280" r:id="rId5"/>
    <p:sldId id="259" r:id="rId6"/>
    <p:sldId id="260" r:id="rId7"/>
    <p:sldId id="261" r:id="rId8"/>
    <p:sldId id="262" r:id="rId9"/>
    <p:sldId id="263" r:id="rId10"/>
    <p:sldId id="264" r:id="rId11"/>
    <p:sldId id="258"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52" autoAdjust="0"/>
  </p:normalViewPr>
  <p:slideViewPr>
    <p:cSldViewPr>
      <p:cViewPr>
        <p:scale>
          <a:sx n="66" d="100"/>
          <a:sy n="66" d="100"/>
        </p:scale>
        <p:origin x="-1445"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BD3DEB-0062-4F06-8E7F-74C656620237}" type="datetimeFigureOut">
              <a:rPr lang="de-DE" smtClean="0"/>
              <a:t>14.01.2012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D778EE-9FB1-4D95-AFBD-E7AE52D99533}" type="slidenum">
              <a:rPr lang="de-DE" smtClean="0"/>
              <a:t>‹Nr.›</a:t>
            </a:fld>
            <a:endParaRPr lang="de-DE"/>
          </a:p>
        </p:txBody>
      </p:sp>
    </p:spTree>
    <p:extLst>
      <p:ext uri="{BB962C8B-B14F-4D97-AF65-F5344CB8AC3E}">
        <p14:creationId xmlns:p14="http://schemas.microsoft.com/office/powerpoint/2010/main" val="4008223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Starfolie </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a:t>
            </a:fld>
            <a:endParaRPr lang="de-DE"/>
          </a:p>
        </p:txBody>
      </p:sp>
    </p:spTree>
    <p:extLst>
      <p:ext uri="{BB962C8B-B14F-4D97-AF65-F5344CB8AC3E}">
        <p14:creationId xmlns:p14="http://schemas.microsoft.com/office/powerpoint/2010/main" val="553560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7 = Isaac Newton</a:t>
            </a:r>
          </a:p>
          <a:p>
            <a:r>
              <a:rPr lang="de-DE" b="1" dirty="0" smtClean="0"/>
              <a:t>Aus Wikipedia</a:t>
            </a:r>
            <a:r>
              <a:rPr lang="de-DE" b="1" baseline="0" dirty="0" smtClean="0"/>
              <a:t>:</a:t>
            </a:r>
          </a:p>
          <a:p>
            <a:r>
              <a:rPr lang="de-DE" dirty="0" smtClean="0"/>
              <a:t>Die Erdbeschleunigung, auch Erdschwerebeschleunigung oder Erdschwere, ist die Schwerebeschleunigung (auch Fallbeschleunigung oder Ortsfaktor) der Erde. Sie gibt an, welcher Beschleunigung eine Probemasse im erdfesten Bezugssystem beim freien Fall im Erdschwerefeld unterliegt. An der Erdoberfläche beträgt ihr Mittelwert g = 9,81 m/s2, variiert aber wegen Zentrifugalkraft, Erdabplattung und Höhenprofil regional um einige Promille. Nach internationaler Konvention wurde ihr Standardwert auf g = 9,80665 m/s2 festgelegt.</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16</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8 = Donau	</a:t>
            </a:r>
          </a:p>
          <a:p>
            <a:r>
              <a:rPr lang="de-DE" b="1" dirty="0" smtClean="0"/>
              <a:t>Aus Wikipedia:</a:t>
            </a:r>
          </a:p>
          <a:p>
            <a:r>
              <a:rPr lang="de-DE" dirty="0" smtClean="0"/>
              <a:t>Die Donau ist mit einer mittleren Wasserführung von rund 6700 m³/s und einer Gesamtlänge von 2857 Kilometern[1] nach der Wolga der zweitgrößte und zweitlängste Strom in Europa. Der Strom entwässert weite Teile des südlichen Mittel- und Südosteuropa und verbindet als Wasserweg sehr heterogene Kultur- und Wirtschaftsräume.</a:t>
            </a:r>
          </a:p>
          <a:p>
            <a:r>
              <a:rPr lang="de-DE" dirty="0" smtClean="0"/>
              <a:t>Die Donau führt ihren Namen ab der Vereinigung zweier Quellflüsse. Die höhere Quelle ist die der </a:t>
            </a:r>
            <a:r>
              <a:rPr lang="de-DE" dirty="0" err="1" smtClean="0"/>
              <a:t>Breg</a:t>
            </a:r>
            <a:r>
              <a:rPr lang="de-DE" dirty="0" smtClean="0"/>
              <a:t>, die wie die nördlich benachbarte, etwas kleinere </a:t>
            </a:r>
            <a:r>
              <a:rPr lang="de-DE" dirty="0" err="1" smtClean="0"/>
              <a:t>Brigach</a:t>
            </a:r>
            <a:r>
              <a:rPr lang="de-DE" dirty="0" smtClean="0"/>
              <a:t>, im Mittleren Schwarzwald entspringt. Der Quelltopf des Donaubachs in der Nähe der Vereinigung der beiden Quellflüsse wird oft ebenfalls als Donauquelle bezeichnet. Die ab hier noch gut 2810 Kilometer lange Donau[2] durchquert drei große Beckenlandschaften; das nördliche Alpenvorland und das Wiener Becken (Oberlauf), die </a:t>
            </a:r>
            <a:r>
              <a:rPr lang="de-DE" dirty="0" err="1" smtClean="0"/>
              <a:t>pannonische</a:t>
            </a:r>
            <a:r>
              <a:rPr lang="de-DE" dirty="0" smtClean="0"/>
              <a:t> Tiefebene (Mittellauf) und das Rumänische Tiefland (Unterlauf). Die trennenden Gebirge durchschneidet sie in Engtälern, deren bekannteste Abschnitte die Wachau und das Eiserne Tor sind. Die Donau mündet in einem ausgedehnten Delta in das Schwarze Meer.</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17</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Kategorie 9 = Ziervögel </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18</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10 = Esel</a:t>
            </a:r>
          </a:p>
          <a:p>
            <a:r>
              <a:rPr lang="de-DE" b="1" dirty="0" smtClean="0"/>
              <a:t>Aus Wikipedia:</a:t>
            </a:r>
          </a:p>
          <a:p>
            <a:r>
              <a:rPr lang="de-DE" dirty="0" smtClean="0"/>
              <a:t>Die Salami (von italienisch </a:t>
            </a:r>
            <a:r>
              <a:rPr lang="de-DE" dirty="0" err="1" smtClean="0"/>
              <a:t>salame</a:t>
            </a:r>
            <a:r>
              <a:rPr lang="de-DE" dirty="0" smtClean="0"/>
              <a:t> ‚Salzwurst‘, ‚Salzfleisch‘, zu lateinisch </a:t>
            </a:r>
            <a:r>
              <a:rPr lang="de-DE" dirty="0" err="1" smtClean="0"/>
              <a:t>salare</a:t>
            </a:r>
            <a:r>
              <a:rPr lang="de-DE" dirty="0" smtClean="0"/>
              <a:t> ‚salzen‘) ist eine Dauerwurstsorte. Sie wird in vielfältigen Varianten hergestellt und durch spezielle Mikroorganismen fermentiert. Die ursprünglichen italienischen Salamis enthielten immer Esel- oder Maultierfleisch. Heute wird Salami aus Schweine- (pur </a:t>
            </a:r>
            <a:r>
              <a:rPr lang="de-DE" dirty="0" err="1" smtClean="0"/>
              <a:t>porc</a:t>
            </a:r>
            <a:r>
              <a:rPr lang="de-DE" dirty="0" smtClean="0"/>
              <a:t>) und Rindfleisch hergestellt und ist meist luftgetrocknet. Sie zählt zu den Rohwürsten.</a:t>
            </a:r>
          </a:p>
          <a:p>
            <a:r>
              <a:rPr lang="de-DE" dirty="0" smtClean="0"/>
              <a:t>Salamis enthalten als Zusatz Gewürze und meist auch Salpeter, sind eher grob gehackt – aber fester gestopft als die deutsche </a:t>
            </a:r>
            <a:r>
              <a:rPr lang="de-DE" dirty="0" err="1" smtClean="0"/>
              <a:t>Cervelatwurst</a:t>
            </a:r>
            <a:r>
              <a:rPr lang="de-DE" dirty="0" smtClean="0"/>
              <a:t> – und dicht mit einem Bindfaden umwickelt oder mit einer festen Haut umgeben. Klassischerweise haben Salamis einen grauweißen Naturschimmelbelag (Edelschimmel).</a:t>
            </a:r>
          </a:p>
          <a:p>
            <a:r>
              <a:rPr lang="de-DE" dirty="0" smtClean="0"/>
              <a:t>Im Italienischen ist die einzelne Wurst eine „</a:t>
            </a:r>
            <a:r>
              <a:rPr lang="de-DE" dirty="0" err="1" smtClean="0"/>
              <a:t>salame</a:t>
            </a:r>
            <a:r>
              <a:rPr lang="de-DE" dirty="0" smtClean="0"/>
              <a:t>“, „</a:t>
            </a:r>
            <a:r>
              <a:rPr lang="de-DE" dirty="0" err="1" smtClean="0"/>
              <a:t>salami</a:t>
            </a:r>
            <a:r>
              <a:rPr lang="de-DE" dirty="0" smtClean="0"/>
              <a:t>“ dagegen die Pluralform. In der deutschen Sprache wurde der italienische Plural „Salami“ zur Einzahl; dazu wurde der künstliche deutsche Plural „Salamis“ gebildet, auch „Salami“ ohne Endung ist gebräuchlich. Das Wort „</a:t>
            </a:r>
            <a:r>
              <a:rPr lang="de-DE" dirty="0" err="1" smtClean="0"/>
              <a:t>salumi</a:t>
            </a:r>
            <a:r>
              <a:rPr lang="de-DE" dirty="0" smtClean="0"/>
              <a:t>“ hingegen bezeichnet im Italienischen Wurstwaren.</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19</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Kategorie 11 Gold</a:t>
            </a:r>
          </a:p>
          <a:p>
            <a:r>
              <a:rPr lang="de-DE" dirty="0" smtClean="0"/>
              <a:t>Aus Wikipedia</a:t>
            </a:r>
          </a:p>
          <a:p>
            <a:r>
              <a:rPr lang="de-DE" dirty="0" smtClean="0"/>
              <a:t>Fang den Hut (in der Schweiz auch: </a:t>
            </a:r>
            <a:r>
              <a:rPr lang="de-DE" dirty="0" err="1" smtClean="0"/>
              <a:t>Hütchenspiel</a:t>
            </a:r>
            <a:r>
              <a:rPr lang="de-DE" dirty="0" smtClean="0"/>
              <a:t>, auf Englisch: </a:t>
            </a:r>
            <a:r>
              <a:rPr lang="de-DE" dirty="0" err="1" smtClean="0"/>
              <a:t>Coppit</a:t>
            </a:r>
            <a:r>
              <a:rPr lang="de-DE" dirty="0" smtClean="0"/>
              <a:t>) ist ein </a:t>
            </a:r>
            <a:r>
              <a:rPr lang="de-DE" dirty="0" err="1" smtClean="0"/>
              <a:t>Pachisi</a:t>
            </a:r>
            <a:r>
              <a:rPr lang="de-DE" dirty="0" smtClean="0"/>
              <a:t>-Abkömmling von Ravensburger für 2 bis 6, idealerweise 4 Spieler. Der Otto Maier Verlag, Ravensburg veröffentlichte das von dem deutschen Auswanderer C. A. N. </a:t>
            </a:r>
            <a:r>
              <a:rPr lang="de-DE" dirty="0" err="1" smtClean="0"/>
              <a:t>Neves</a:t>
            </a:r>
            <a:r>
              <a:rPr lang="de-DE" dirty="0" smtClean="0"/>
              <a:t> erfundene Spiel bereits 1927.</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20</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Kategorie 12 = Walt Disney	</a:t>
            </a:r>
          </a:p>
          <a:p>
            <a:r>
              <a:rPr lang="de-DE" dirty="0" smtClean="0"/>
              <a:t>Aus</a:t>
            </a:r>
            <a:r>
              <a:rPr lang="de-DE" baseline="0" dirty="0" smtClean="0"/>
              <a:t> Wikipedia:</a:t>
            </a:r>
          </a:p>
          <a:p>
            <a:r>
              <a:rPr lang="de-DE" dirty="0" smtClean="0"/>
              <a:t>Walter Elias „Walt“ Disney (* 5. Dezember 1901 in Chicago, Illinois; † 15. Dezember 1966 in Los Angeles, Kalifornien) war ein US-amerikanischer Filmproduzent, der unter anderem Naturfilme und Zeichentrickfiguren produzierte bzw. erfand. Mit seinen Figuren, Filmen und Themenparks war er eine der prägenden und meistgeehrten Persönlichkeiten des 20. Jahrhunderts.</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21</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Regeln:</a:t>
            </a:r>
          </a:p>
          <a:p>
            <a:r>
              <a:rPr lang="de-DE" dirty="0" smtClean="0"/>
              <a:t>- Eine Kategorie aussuchen</a:t>
            </a:r>
            <a:r>
              <a:rPr lang="de-DE" baseline="0" dirty="0" smtClean="0"/>
              <a:t> (immer abwechselnd)</a:t>
            </a:r>
          </a:p>
          <a:p>
            <a:r>
              <a:rPr lang="de-DE" dirty="0" smtClean="0"/>
              <a:t>- Jeder Rät für sich</a:t>
            </a:r>
            <a:r>
              <a:rPr lang="de-DE" baseline="0" dirty="0" smtClean="0"/>
              <a:t> </a:t>
            </a:r>
          </a:p>
          <a:p>
            <a:r>
              <a:rPr lang="de-DE" dirty="0" smtClean="0"/>
              <a:t>- Das Spiel 6 </a:t>
            </a:r>
            <a:r>
              <a:rPr lang="de-DE" dirty="0" err="1" smtClean="0"/>
              <a:t>Ruden</a:t>
            </a:r>
            <a:endParaRPr lang="de-DE" dirty="0" smtClean="0"/>
          </a:p>
          <a:p>
            <a:r>
              <a:rPr lang="de-DE" dirty="0" smtClean="0"/>
              <a:t>- Der</a:t>
            </a:r>
            <a:r>
              <a:rPr lang="de-DE" baseline="0" dirty="0" smtClean="0"/>
              <a:t> Einsatz darf so aufgeteilt werden wie man will. </a:t>
            </a:r>
          </a:p>
          <a:p>
            <a:pPr marL="0" indent="0">
              <a:buFontTx/>
              <a:buNone/>
            </a:pPr>
            <a:r>
              <a:rPr lang="de-DE" dirty="0" smtClean="0"/>
              <a:t>- Ein Feld muss immer frei bleiben</a:t>
            </a:r>
          </a:p>
          <a:p>
            <a:pPr marL="0" indent="0">
              <a:buFontTx/>
              <a:buNone/>
            </a:pPr>
            <a:r>
              <a:rPr lang="de-DE" dirty="0" smtClean="0"/>
              <a:t>- Ihr</a:t>
            </a:r>
            <a:r>
              <a:rPr lang="de-DE" baseline="0" dirty="0" smtClean="0"/>
              <a:t> habt 60 Sekunden Zeit um eure Süßigkeiten zu legen (die Zeit läuft oben ab) </a:t>
            </a:r>
          </a:p>
          <a:p>
            <a:pPr marL="0" indent="0">
              <a:buFontTx/>
              <a:buNone/>
            </a:pPr>
            <a:r>
              <a:rPr lang="de-DE" dirty="0" smtClean="0"/>
              <a:t>- Was falsch liegt</a:t>
            </a:r>
            <a:r>
              <a:rPr lang="de-DE" baseline="0" dirty="0" smtClean="0"/>
              <a:t> kommt einfach weg, mit dem Rest dürft ihr weiter spielen. </a:t>
            </a:r>
            <a:endParaRPr lang="de-DE" dirty="0" smtClean="0"/>
          </a:p>
          <a:p>
            <a:pPr marL="0" indent="0">
              <a:buFontTx/>
              <a:buNone/>
            </a:pPr>
            <a:r>
              <a:rPr lang="de-DE" dirty="0" smtClean="0"/>
              <a:t>- Kategorien können auch verwirrend sein. </a:t>
            </a:r>
          </a:p>
          <a:p>
            <a:pPr marL="0" indent="0">
              <a:buFontTx/>
              <a:buNone/>
            </a:pPr>
            <a:r>
              <a:rPr lang="de-DE" dirty="0" smtClean="0"/>
              <a:t>- 2x4 Antworten dann 3x3 Antworten und dann 2x2 Antworten</a:t>
            </a:r>
          </a:p>
          <a:p>
            <a:pPr marL="171450" indent="-171450">
              <a:buFontTx/>
              <a:buChar char="-"/>
            </a:pP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2</a:t>
            </a:fld>
            <a:endParaRPr lang="de-DE"/>
          </a:p>
        </p:txBody>
      </p:sp>
    </p:spTree>
    <p:extLst>
      <p:ext uri="{BB962C8B-B14F-4D97-AF65-F5344CB8AC3E}">
        <p14:creationId xmlns:p14="http://schemas.microsoft.com/office/powerpoint/2010/main" val="3636113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8</a:t>
            </a:fld>
            <a:endParaRPr lang="de-DE"/>
          </a:p>
        </p:txBody>
      </p:sp>
    </p:spTree>
    <p:extLst>
      <p:ext uri="{BB962C8B-B14F-4D97-AF65-F5344CB8AC3E}">
        <p14:creationId xmlns:p14="http://schemas.microsoft.com/office/powerpoint/2010/main" val="2982266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b="1" dirty="0" smtClean="0"/>
              <a:t>Kategorie 1 =</a:t>
            </a:r>
            <a:r>
              <a:rPr lang="de-DE" sz="1400" b="1" baseline="0" dirty="0" smtClean="0"/>
              <a:t> 1971</a:t>
            </a:r>
          </a:p>
          <a:p>
            <a:r>
              <a:rPr lang="de-DE" b="1" baseline="0" dirty="0" smtClean="0"/>
              <a:t>Aus Wikipedia:</a:t>
            </a:r>
          </a:p>
          <a:p>
            <a:r>
              <a:rPr lang="de-DE" dirty="0" smtClean="0"/>
              <a:t>Als Erfinder von E-Mail über Rechnernetze gilt Ray Tomlinson. Er war bei dem Forschungsunternehmen BBN (</a:t>
            </a:r>
            <a:r>
              <a:rPr lang="de-DE" dirty="0" err="1" smtClean="0"/>
              <a:t>Bolt</a:t>
            </a:r>
            <a:r>
              <a:rPr lang="de-DE" dirty="0" smtClean="0"/>
              <a:t>, </a:t>
            </a:r>
            <a:r>
              <a:rPr lang="de-DE" dirty="0" err="1" smtClean="0"/>
              <a:t>Beranek</a:t>
            </a:r>
            <a:r>
              <a:rPr lang="de-DE" dirty="0" smtClean="0"/>
              <a:t> </a:t>
            </a:r>
            <a:r>
              <a:rPr lang="de-DE" dirty="0" err="1" smtClean="0"/>
              <a:t>and</a:t>
            </a:r>
            <a:r>
              <a:rPr lang="de-DE" dirty="0" smtClean="0"/>
              <a:t> Newman) an der Entwicklung des Betriebssystems TENEX beteiligt und beschäftigte sich dabei unter anderem mit dem Programm SNDMSG für die Übermittlung von Nachrichten unter den Benutzern des Großrechners und dem Protokoll CPYNET für die Übertragung von Dateien zwischen Computern. Programme wie SNDMSG gab es bereits seit den frühen 1960er Jahren. Sie ermöglichten Benutzern, den Mailboxen anderer Benutzer desselben Computers Text hinzuzufügen. Eine Mailbox war seinerzeit nichts weiter als eine einzelne Datei, die nur ein Benutzer lesen konnte. Tomlinson kam 1971 auf die Idee, CPYNET so zu ändern, dass es vorhandene Dateien ergänzen konnte und es dann in SNDMSG einzuarbeiten.</a:t>
            </a:r>
            <a:r>
              <a:rPr lang="de-DE" baseline="0" dirty="0" smtClean="0"/>
              <a:t> </a:t>
            </a:r>
            <a:r>
              <a:rPr lang="de-DE" dirty="0" smtClean="0"/>
              <a:t>Die erste Anwendung dieser Kombination war eine Nachricht von Tomlinson an seine Kollegen, in der er Ende 1971 mitteilte, dass man nun Nachrichten übers Netzwerk senden konnte, indem man dem Benutzernamen des Adressaten das Zeichen „@“ und den Hostname des Computers anfügte.</a:t>
            </a:r>
          </a:p>
        </p:txBody>
      </p:sp>
      <p:sp>
        <p:nvSpPr>
          <p:cNvPr id="4" name="Foliennummernplatzhalter 3"/>
          <p:cNvSpPr>
            <a:spLocks noGrp="1"/>
          </p:cNvSpPr>
          <p:nvPr>
            <p:ph type="sldNum" sz="quarter" idx="10"/>
          </p:nvPr>
        </p:nvSpPr>
        <p:spPr/>
        <p:txBody>
          <a:bodyPr/>
          <a:lstStyle/>
          <a:p>
            <a:fld id="{6FD778EE-9FB1-4D95-AFBD-E7AE52D99533}" type="slidenum">
              <a:rPr lang="de-DE" smtClean="0"/>
              <a:t>10</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b="1" dirty="0" smtClean="0"/>
              <a:t>Kategorie 2 = In Leipzig</a:t>
            </a:r>
          </a:p>
          <a:p>
            <a:r>
              <a:rPr lang="de-DE" b="1" dirty="0" smtClean="0"/>
              <a:t>Aus Wikipedia:</a:t>
            </a:r>
          </a:p>
          <a:p>
            <a:r>
              <a:rPr lang="de-DE" sz="1200" b="1" i="0" kern="1200" dirty="0" smtClean="0">
                <a:solidFill>
                  <a:schemeClr val="tx1"/>
                </a:solidFill>
                <a:effectLst/>
                <a:latin typeface="+mn-lt"/>
                <a:ea typeface="+mn-ea"/>
                <a:cs typeface="+mn-cs"/>
              </a:rPr>
              <a:t>Bach starb am 28. Juli 1750 und wurde drei Tage darauf anonym auf dem Johannisfriedhof in Leipzig begraben.</a:t>
            </a:r>
          </a:p>
          <a:p>
            <a:r>
              <a:rPr lang="de-DE" sz="1200" b="1" i="0" kern="1200" dirty="0" smtClean="0">
                <a:solidFill>
                  <a:schemeClr val="tx1"/>
                </a:solidFill>
                <a:effectLst/>
                <a:latin typeface="+mn-lt"/>
                <a:ea typeface="+mn-ea"/>
                <a:cs typeface="+mn-cs"/>
              </a:rPr>
              <a:t>Zu Bach…</a:t>
            </a:r>
            <a:endParaRPr lang="de-DE" b="1" dirty="0" smtClean="0"/>
          </a:p>
          <a:p>
            <a:r>
              <a:rPr lang="de-DE" dirty="0" smtClean="0"/>
              <a:t>Johann Sebastian Bach (* 21. </a:t>
            </a:r>
            <a:r>
              <a:rPr lang="de-DE" dirty="0" err="1" smtClean="0"/>
              <a:t>Märzjul</a:t>
            </a:r>
            <a:r>
              <a:rPr lang="de-DE" dirty="0" smtClean="0"/>
              <a:t>./ 31. März 1685greg. in Eisenach; † 28. Juli 1750 in Leipzig) war ein deutscher Komponist sowie Orgel- und Klaviervirtuose des Barock. Er gilt heute als einer der bekanntesten und bedeutendsten Musiker. Seine Werke beeinflussten nachfolgende Komponistengenerationen und inspirierten Musikschaffende zu zahllosen Bearbeitungen.</a:t>
            </a:r>
          </a:p>
          <a:p>
            <a:r>
              <a:rPr lang="de-DE" dirty="0" smtClean="0"/>
              <a:t>Zu Lebzeiten wurde Bach als Virtuose, Organist und Orgelinspektor hochgeschätzt, allerdings waren seine Kompositionen nur einem relativ kleinen Kreis von Musikkennern bekannt. Nach Bachs Tod gerieten seine Werke jahrzehntelang in Vergessenheit und wurden kaum noch öffentlich aufgeführt. Nachdem die Komponisten der Wiener Klassik sich mit Teilen von Bachs Werk auseinanderzusetzen begannen, setzte mit der Wiederaufführung der Matthäus-Passion unter Leitung von Felix Mendelssohn im Jahre 1829 die Wiederentdeckung Bachs in der breiten Öffentlichkeit ein. Seit der Mitte des 19. Jahrhunderts gehören seine Werke weltweit zum festen Repertoire der klassischen Musik.</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11</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3 = Das Telefonbuch</a:t>
            </a:r>
            <a:r>
              <a:rPr lang="de-DE" b="1" baseline="0" dirty="0" smtClean="0"/>
              <a:t> in Island ist nach…</a:t>
            </a:r>
          </a:p>
          <a:p>
            <a:r>
              <a:rPr lang="de-DE" b="1" baseline="0" dirty="0" smtClean="0"/>
              <a:t>Aus Wikipedia:</a:t>
            </a:r>
          </a:p>
          <a:p>
            <a:r>
              <a:rPr lang="de-DE" dirty="0" smtClean="0"/>
              <a:t>Das isländische Alphabet hat 32 Buchstaben (siehe Isländische Sprache), vom A über Á und so weiter bis hin zum Æ und schließlich zum Ö. Anders als im Deutschen werden Umlaute wie Ö als selbständige Buchstaben behandelt und nicht als </a:t>
            </a:r>
            <a:r>
              <a:rPr lang="de-DE" dirty="0" err="1" smtClean="0"/>
              <a:t>Oe</a:t>
            </a:r>
            <a:r>
              <a:rPr lang="de-DE" dirty="0" smtClean="0"/>
              <a:t> umschrieben und einsortiert. Entsprechend sind die Wörter im Lexikon und auch die Namen in sämtlichen isländischen Registern wie unter anderem auch dem Telefonbuch gereiht. Dort sind die Einträge nach Vornamen sortiert; Familiennamen sind selten. Stattdessen tragen die Isländer den Vaternamen (seltener Mutternamen) mit der Endung „Tochter“ -</a:t>
            </a:r>
            <a:r>
              <a:rPr lang="de-DE" dirty="0" err="1" smtClean="0"/>
              <a:t>dóttir</a:t>
            </a:r>
            <a:r>
              <a:rPr lang="de-DE" dirty="0" smtClean="0"/>
              <a:t> beziehungsweise „Sohn“ -</a:t>
            </a:r>
            <a:r>
              <a:rPr lang="de-DE" dirty="0" err="1" smtClean="0"/>
              <a:t>son</a:t>
            </a:r>
            <a:r>
              <a:rPr lang="de-DE" dirty="0" smtClean="0"/>
              <a:t> (prominentes Beispiel: Björk </a:t>
            </a:r>
            <a:r>
              <a:rPr lang="de-DE" dirty="0" err="1" smtClean="0"/>
              <a:t>Guðmundsdóttir</a:t>
            </a:r>
            <a:r>
              <a:rPr lang="de-DE" dirty="0" smtClean="0"/>
              <a:t> = Björk, </a:t>
            </a:r>
            <a:r>
              <a:rPr lang="de-DE" dirty="0" err="1" smtClean="0"/>
              <a:t>Guðmundurs</a:t>
            </a:r>
            <a:r>
              <a:rPr lang="de-DE" dirty="0" smtClean="0"/>
              <a:t> Tochter) und behalten diesen daher bei der Eheschließung bei. In den Familien werden die Vornamen oft weitergegeben. Um Verwechslungen zu vermeiden, erhalten die Kinder oft mehrere Namen. Wenn man sich mit „Ich heiße …“ vorstellt, kommt häufig die Gegenfrage „Wessen Sohn/Tochter?“. Damit wird auch nach der Familie gefragt. Viele Isländer können ihre Abstammung bis zur Zeit der Landnahme zurückverfolgen.</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12</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Kategorie 4</a:t>
            </a:r>
            <a:r>
              <a:rPr lang="de-DE" baseline="0" dirty="0" smtClean="0"/>
              <a:t> = Der </a:t>
            </a:r>
            <a:r>
              <a:rPr lang="de-DE" baseline="0" dirty="0" err="1" smtClean="0"/>
              <a:t>Artz</a:t>
            </a:r>
            <a:r>
              <a:rPr lang="de-DE" baseline="0" dirty="0" smtClean="0"/>
              <a:t>	</a:t>
            </a:r>
          </a:p>
          <a:p>
            <a:r>
              <a:rPr lang="de-DE" baseline="0" dirty="0" smtClean="0"/>
              <a:t>Aus Wikipedia: </a:t>
            </a:r>
          </a:p>
          <a:p>
            <a:r>
              <a:rPr lang="de-DE" dirty="0" smtClean="0"/>
              <a:t>Das Stethoskop ist ein Diagnosewerkzeug zur Beurteilung von Schallphänomenen. Das mit der Erfindung des Gerätes im 19.Jh. neugebildete Wort Stethoskop leitet sich von griechisch </a:t>
            </a:r>
            <a:r>
              <a:rPr lang="de-DE" dirty="0" err="1" smtClean="0"/>
              <a:t>στηθοσκό</a:t>
            </a:r>
            <a:r>
              <a:rPr lang="de-DE" dirty="0" smtClean="0"/>
              <a:t>πιο[ν] (heutige Aussprache stithoskópio, altgriechische stēthoskópion) von τό στῆθος tó stēthos 'die Brust' und σκoπέω skopéō 'ich betrachte' ab, und zeigt damit, obwohl es sich ja eigentlich um ein „Stethophon“ handelt, wie die visuelle Komponente in der damaligen ärztlichen Untersuchungstechnik dominierte [1].</a:t>
            </a:r>
          </a:p>
          <a:p>
            <a:r>
              <a:rPr lang="de-DE" dirty="0" smtClean="0"/>
              <a:t>Der Vorgang des Abhörens wird in der medizinischen Terminologie Auskultation genannt. Im Maschinenbau wird das Stethoskop ebenfalls verwendet, um beispielsweise über Lagergeräusche einen beginnenden Maschinenschaden frühzeitig erkennen zu können.</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13</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5 = Frühling</a:t>
            </a:r>
          </a:p>
          <a:p>
            <a:r>
              <a:rPr lang="de-DE" sz="1200" b="1" i="0" kern="1200" dirty="0" smtClean="0">
                <a:solidFill>
                  <a:schemeClr val="tx1"/>
                </a:solidFill>
                <a:effectLst/>
                <a:latin typeface="+mn-lt"/>
                <a:ea typeface="+mn-ea"/>
                <a:cs typeface="+mn-cs"/>
              </a:rPr>
              <a:t>Der Krokus blüht ab Winterende bis in den Frühling und zeigt dabei weiße, gelbe, lilafarbene, violette, purpurrote oder blaue Blüten.</a:t>
            </a:r>
            <a:endParaRPr lang="de-DE" b="1" dirty="0" smtClean="0"/>
          </a:p>
          <a:p>
            <a:r>
              <a:rPr lang="de-DE" b="1" dirty="0" smtClean="0"/>
              <a:t>Aus Wikipedia:</a:t>
            </a:r>
          </a:p>
          <a:p>
            <a:r>
              <a:rPr lang="de-DE" dirty="0" smtClean="0"/>
              <a:t>Die Pflanzengattung Krokus (</a:t>
            </a:r>
            <a:r>
              <a:rPr lang="de-DE" dirty="0" err="1" smtClean="0"/>
              <a:t>Crocus</a:t>
            </a:r>
            <a:r>
              <a:rPr lang="de-DE" dirty="0" smtClean="0"/>
              <a:t>; in der Schweiz "das Krokus"; Mehrzahl Krokusse) gehört zur Familie der Schwertliliengewächse (</a:t>
            </a:r>
            <a:r>
              <a:rPr lang="de-DE" dirty="0" err="1" smtClean="0"/>
              <a:t>Iridaceae</a:t>
            </a:r>
            <a:r>
              <a:rPr lang="de-DE" dirty="0" smtClean="0"/>
              <a:t>). Ihre Arten stammen aus dem Orient, Europa und Nordafrika. Es gibt sehr viele Züchtungen, die unter dem Begriff Krokus-Hybriden zusammengefasst werden können. Sie sind in den Parks und Gärten der gemäßigten Breiten auf der ganzen Welt anzutreffen. In Mitteleuropa werden sie vor allem als Frühblüher in Ziergärten und Rasen gepflanzt. </a:t>
            </a:r>
            <a:r>
              <a:rPr lang="de-DE" dirty="0" err="1" smtClean="0"/>
              <a:t>Crocus</a:t>
            </a:r>
            <a:r>
              <a:rPr lang="de-DE" dirty="0" smtClean="0"/>
              <a:t> </a:t>
            </a:r>
            <a:r>
              <a:rPr lang="de-DE" dirty="0" err="1" smtClean="0"/>
              <a:t>vernus</a:t>
            </a:r>
            <a:r>
              <a:rPr lang="de-DE" dirty="0" smtClean="0"/>
              <a:t>, </a:t>
            </a:r>
            <a:r>
              <a:rPr lang="de-DE" dirty="0" err="1" smtClean="0"/>
              <a:t>Crocus</a:t>
            </a:r>
            <a:r>
              <a:rPr lang="de-DE" dirty="0" smtClean="0"/>
              <a:t> </a:t>
            </a:r>
            <a:r>
              <a:rPr lang="de-DE" dirty="0" err="1" smtClean="0"/>
              <a:t>aureus</a:t>
            </a:r>
            <a:r>
              <a:rPr lang="de-DE" dirty="0" smtClean="0"/>
              <a:t>, </a:t>
            </a:r>
            <a:r>
              <a:rPr lang="de-DE" dirty="0" err="1" smtClean="0"/>
              <a:t>Crocus</a:t>
            </a:r>
            <a:r>
              <a:rPr lang="de-DE" dirty="0" smtClean="0"/>
              <a:t> </a:t>
            </a:r>
            <a:r>
              <a:rPr lang="de-DE" dirty="0" err="1" smtClean="0"/>
              <a:t>candidus</a:t>
            </a:r>
            <a:r>
              <a:rPr lang="de-DE" dirty="0" smtClean="0"/>
              <a:t> sind Wildarten, die in Gärten nur sehr selten vorkommen. Eine wirtschaftlich bedeutsame Krokus-Art ist der Safran (C. </a:t>
            </a:r>
            <a:r>
              <a:rPr lang="de-DE" dirty="0" err="1" smtClean="0"/>
              <a:t>sativus</a:t>
            </a:r>
            <a:r>
              <a:rPr lang="de-DE" dirty="0" smtClean="0"/>
              <a:t>).</a:t>
            </a:r>
            <a:endParaRPr lang="de-DE" dirty="0"/>
          </a:p>
        </p:txBody>
      </p:sp>
      <p:sp>
        <p:nvSpPr>
          <p:cNvPr id="4" name="Foliennummernplatzhalter 3"/>
          <p:cNvSpPr>
            <a:spLocks noGrp="1"/>
          </p:cNvSpPr>
          <p:nvPr>
            <p:ph type="sldNum" sz="quarter" idx="10"/>
          </p:nvPr>
        </p:nvSpPr>
        <p:spPr/>
        <p:txBody>
          <a:bodyPr/>
          <a:lstStyle/>
          <a:p>
            <a:fld id="{6FD778EE-9FB1-4D95-AFBD-E7AE52D99533}" type="slidenum">
              <a:rPr lang="de-DE" smtClean="0"/>
              <a:t>14</a:t>
            </a:fld>
            <a:endParaRPr lang="de-DE"/>
          </a:p>
        </p:txBody>
      </p:sp>
    </p:spTree>
    <p:extLst>
      <p:ext uri="{BB962C8B-B14F-4D97-AF65-F5344CB8AC3E}">
        <p14:creationId xmlns:p14="http://schemas.microsoft.com/office/powerpoint/2010/main" val="298933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Kategorie 6 = Es zerreißt sich in zwei Hälften:</a:t>
            </a:r>
          </a:p>
          <a:p>
            <a:r>
              <a:rPr lang="de-DE" b="1" dirty="0" smtClean="0"/>
              <a:t>Aus Wikipedia:</a:t>
            </a:r>
          </a:p>
          <a:p>
            <a:r>
              <a:rPr lang="de-DE" sz="1400" dirty="0" smtClean="0"/>
              <a:t>Ein Müller behauptet von seiner schönen Tochter, sie könne Stroh zu Gold spinnen, und will sie an den König verheiraten. Der König lässt die Tochter kommen und stellt ihr die Aufgabe, über Nacht eine Kammer voll Stroh zu Gold zu spinnen, ansonsten müsse sie sterben. Die </a:t>
            </a:r>
            <a:r>
              <a:rPr lang="de-DE" sz="1400" dirty="0" err="1" smtClean="0"/>
              <a:t>Müllerstochter</a:t>
            </a:r>
            <a:r>
              <a:rPr lang="de-DE" sz="1400" dirty="0" smtClean="0"/>
              <a:t> ist verzweifelt, bis ein kleines Männchen auftaucht und ihr gegen ihr Halsband Hilfe anbietet und für sie das Stroh zu Gold spinnt. In der zweiten Nacht wiederholt sich das Gleiche und die </a:t>
            </a:r>
            <a:r>
              <a:rPr lang="de-DE" sz="1400" dirty="0" err="1" smtClean="0"/>
              <a:t>Müllerstochter</a:t>
            </a:r>
            <a:r>
              <a:rPr lang="de-DE" sz="1400" dirty="0" smtClean="0"/>
              <a:t> gibt ihren Ring her. Darauf verspricht der König dem Mädchen die Ehe, falls sie noch einmal eine Kammer voll Stroh zu Gold spinnen kann. Diesmal verlangt das Männchen von der </a:t>
            </a:r>
            <a:r>
              <a:rPr lang="de-DE" sz="1400" dirty="0" err="1" smtClean="0"/>
              <a:t>Müllerstochter</a:t>
            </a:r>
            <a:r>
              <a:rPr lang="de-DE" sz="1400" dirty="0" smtClean="0"/>
              <a:t> ihr erstes Kind, worauf sie schließlich ebenfalls eingeht.</a:t>
            </a:r>
          </a:p>
          <a:p>
            <a:r>
              <a:rPr lang="de-DE" sz="1400" dirty="0" smtClean="0"/>
              <a:t>Nach der Hochzeit und der Geburt des ersten Kindes fordert das Männchen den versprochenen Lohn. Die </a:t>
            </a:r>
            <a:r>
              <a:rPr lang="de-DE" sz="1400" dirty="0" err="1" smtClean="0"/>
              <a:t>Müllerstochter</a:t>
            </a:r>
            <a:r>
              <a:rPr lang="de-DE" sz="1400" dirty="0" smtClean="0"/>
              <a:t> bietet ihm alle Reichtümer des Reiches an, aber das Männchen verlangt ihr Kind. Durch ihre Tränen erweicht, gibt es ihr aber drei Tage Zeit, seinen Namen zu erraten. Dann soll sie das Kind behalten dürfen. In der ersten Nacht probiert es die Königin mit allen Namen, die sie kennt; doch ohne Erfolg. In der zweiten Nacht versucht sie es erfolglos mit Namen, die sie von ihren Untertanen erfragt hat. Am Tag darauf erfährt sie von einem Boten, dass ganz entfernt ein Männchen in einem kleinen Haus wohnt, das nachts um ein Feuer tanzt und singt:</a:t>
            </a:r>
          </a:p>
          <a:p>
            <a:r>
              <a:rPr lang="de-DE" sz="1400" dirty="0" smtClean="0"/>
              <a:t>Heute back ich, morgen </a:t>
            </a:r>
            <a:r>
              <a:rPr lang="de-DE" sz="1400" dirty="0" err="1" smtClean="0"/>
              <a:t>brau</a:t>
            </a:r>
            <a:r>
              <a:rPr lang="de-DE" sz="1400" dirty="0" smtClean="0"/>
              <a:t> ich,</a:t>
            </a:r>
          </a:p>
          <a:p>
            <a:r>
              <a:rPr lang="de-DE" sz="1400" dirty="0" smtClean="0"/>
              <a:t>übermorgen hol ich der Königin ihr Kind;</a:t>
            </a:r>
          </a:p>
          <a:p>
            <a:r>
              <a:rPr lang="de-DE" sz="1400" dirty="0" smtClean="0"/>
              <a:t>ach, wie gut dass niemand weiß,</a:t>
            </a:r>
          </a:p>
          <a:p>
            <a:r>
              <a:rPr lang="de-DE" sz="1400" dirty="0" smtClean="0"/>
              <a:t>dass ich Rumpelstilzchen heiß!</a:t>
            </a:r>
          </a:p>
          <a:p>
            <a:r>
              <a:rPr lang="de-DE" sz="1400" dirty="0" smtClean="0"/>
              <a:t>Die Königin fragt zunächst, ob Rumpelstilzchen „Kunz“ oder „Heinz“ heiße und nennt dann erst den korrekt überlieferten Namen. So kann sie das Rätsel nun lösen, und Rumpelstilzchen zerreißt sich vor Wut selbst mit den Worten:</a:t>
            </a:r>
          </a:p>
          <a:p>
            <a:r>
              <a:rPr lang="de-DE" sz="1400" dirty="0" smtClean="0"/>
              <a:t>„Das hat dir der Teufel gesagt!“</a:t>
            </a:r>
          </a:p>
        </p:txBody>
      </p:sp>
      <p:sp>
        <p:nvSpPr>
          <p:cNvPr id="4" name="Foliennummernplatzhalter 3"/>
          <p:cNvSpPr>
            <a:spLocks noGrp="1"/>
          </p:cNvSpPr>
          <p:nvPr>
            <p:ph type="sldNum" sz="quarter" idx="10"/>
          </p:nvPr>
        </p:nvSpPr>
        <p:spPr/>
        <p:txBody>
          <a:bodyPr/>
          <a:lstStyle/>
          <a:p>
            <a:fld id="{6FD778EE-9FB1-4D95-AFBD-E7AE52D99533}" type="slidenum">
              <a:rPr lang="de-DE" smtClean="0"/>
              <a:t>15</a:t>
            </a:fld>
            <a:endParaRPr lang="de-DE"/>
          </a:p>
        </p:txBody>
      </p:sp>
    </p:spTree>
    <p:extLst>
      <p:ext uri="{BB962C8B-B14F-4D97-AF65-F5344CB8AC3E}">
        <p14:creationId xmlns:p14="http://schemas.microsoft.com/office/powerpoint/2010/main" val="298933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3B549E3-65A5-4BE8-9B91-BDD86E7F59D1}"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70069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3B549E3-65A5-4BE8-9B91-BDD86E7F59D1}"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531252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3B549E3-65A5-4BE8-9B91-BDD86E7F59D1}"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642441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AFA46FD-1159-4BF2-8609-36CD6FFA895D}"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1289935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FA46FD-1159-4BF2-8609-36CD6FFA895D}"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3361504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AFA46FD-1159-4BF2-8609-36CD6FFA895D}"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1637826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AFA46FD-1159-4BF2-8609-36CD6FFA895D}"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780438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AFA46FD-1159-4BF2-8609-36CD6FFA895D}" type="datetimeFigureOut">
              <a:rPr lang="de-DE" smtClean="0"/>
              <a:t>14.01.2012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20942909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FA46FD-1159-4BF2-8609-36CD6FFA895D}" type="datetimeFigureOut">
              <a:rPr lang="de-DE" smtClean="0"/>
              <a:t>14.01.2012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958438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FA46FD-1159-4BF2-8609-36CD6FFA895D}" type="datetimeFigureOut">
              <a:rPr lang="de-DE" smtClean="0"/>
              <a:t>14.01.2012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4012526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FA46FD-1159-4BF2-8609-36CD6FFA895D}"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288078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3B549E3-65A5-4BE8-9B91-BDD86E7F59D1}"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3658865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FA46FD-1159-4BF2-8609-36CD6FFA895D}"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2286766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FA46FD-1159-4BF2-8609-36CD6FFA895D}"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889366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FA46FD-1159-4BF2-8609-36CD6FFA895D}"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6938982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FA46FD-1159-4BF2-8609-36CD6FFA895D}" type="datetimeFigureOut">
              <a:rPr lang="de-DE" smtClean="0"/>
              <a:t>14.01.2012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7EA4C93-4DC0-4C6C-B1DE-E2FE4637D1B1}" type="slidenum">
              <a:rPr lang="de-DE" smtClean="0"/>
              <a:t>‹Nr.›</a:t>
            </a:fld>
            <a:endParaRPr lang="de-DE"/>
          </a:p>
        </p:txBody>
      </p:sp>
    </p:spTree>
    <p:extLst>
      <p:ext uri="{BB962C8B-B14F-4D97-AF65-F5344CB8AC3E}">
        <p14:creationId xmlns:p14="http://schemas.microsoft.com/office/powerpoint/2010/main" val="169824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3B549E3-65A5-4BE8-9B91-BDD86E7F59D1}" type="datetimeFigureOut">
              <a:rPr lang="de-DE" smtClean="0"/>
              <a:t>14.01.2012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282787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3B549E3-65A5-4BE8-9B91-BDD86E7F59D1}"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144002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3B549E3-65A5-4BE8-9B91-BDD86E7F59D1}" type="datetimeFigureOut">
              <a:rPr lang="de-DE" smtClean="0"/>
              <a:t>14.01.2012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353521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3B549E3-65A5-4BE8-9B91-BDD86E7F59D1}" type="datetimeFigureOut">
              <a:rPr lang="de-DE" smtClean="0"/>
              <a:t>14.01.2012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18760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3B549E3-65A5-4BE8-9B91-BDD86E7F59D1}" type="datetimeFigureOut">
              <a:rPr lang="de-DE" smtClean="0"/>
              <a:t>14.01.2012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5247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3B549E3-65A5-4BE8-9B91-BDD86E7F59D1}"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2428748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3B549E3-65A5-4BE8-9B91-BDD86E7F59D1}" type="datetimeFigureOut">
              <a:rPr lang="de-DE" smtClean="0"/>
              <a:t>14.01.2012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6E79500-E65F-48EE-A7C2-0F04F9483D62}" type="slidenum">
              <a:rPr lang="de-DE" smtClean="0"/>
              <a:t>‹Nr.›</a:t>
            </a:fld>
            <a:endParaRPr lang="de-DE"/>
          </a:p>
        </p:txBody>
      </p:sp>
    </p:spTree>
    <p:extLst>
      <p:ext uri="{BB962C8B-B14F-4D97-AF65-F5344CB8AC3E}">
        <p14:creationId xmlns:p14="http://schemas.microsoft.com/office/powerpoint/2010/main" val="136884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549E3-65A5-4BE8-9B91-BDD86E7F59D1}" type="datetimeFigureOut">
              <a:rPr lang="de-DE" smtClean="0"/>
              <a:t>14.01.2012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9500-E65F-48EE-A7C2-0F04F9483D62}" type="slidenum">
              <a:rPr lang="de-DE" smtClean="0"/>
              <a:t>‹Nr.›</a:t>
            </a:fld>
            <a:endParaRPr lang="de-DE"/>
          </a:p>
        </p:txBody>
      </p:sp>
    </p:spTree>
    <p:extLst>
      <p:ext uri="{BB962C8B-B14F-4D97-AF65-F5344CB8AC3E}">
        <p14:creationId xmlns:p14="http://schemas.microsoft.com/office/powerpoint/2010/main" val="213073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FA46FD-1159-4BF2-8609-36CD6FFA895D}" type="datetimeFigureOut">
              <a:rPr lang="de-DE" smtClean="0"/>
              <a:t>14.01.2012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A4C93-4DC0-4C6C-B1DE-E2FE4637D1B1}" type="slidenum">
              <a:rPr lang="de-DE" smtClean="0"/>
              <a:t>‹Nr.›</a:t>
            </a:fld>
            <a:endParaRPr lang="de-DE"/>
          </a:p>
        </p:txBody>
      </p:sp>
    </p:spTree>
    <p:extLst>
      <p:ext uri="{BB962C8B-B14F-4D97-AF65-F5344CB8AC3E}">
        <p14:creationId xmlns:p14="http://schemas.microsoft.com/office/powerpoint/2010/main" val="3986542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1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slide" Target="slide19.xml"/></Relationships>
</file>

<file path=ppt/slides/_rels/slide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2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rot="20687535">
            <a:off x="-38211" y="1774583"/>
            <a:ext cx="8933215" cy="1015663"/>
          </a:xfrm>
          <a:prstGeom prst="rect">
            <a:avLst/>
          </a:prstGeom>
          <a:noFill/>
        </p:spPr>
        <p:txBody>
          <a:bodyPr wrap="none" rtlCol="0">
            <a:spAutoFit/>
          </a:bodyPr>
          <a:lstStyle/>
          <a:p>
            <a:r>
              <a:rPr lang="de-DE" sz="6000" dirty="0" smtClean="0">
                <a:solidFill>
                  <a:srgbClr val="FF0000"/>
                </a:solidFill>
              </a:rPr>
              <a:t>Rett</a:t>
            </a:r>
            <a:r>
              <a:rPr lang="de-DE" sz="6000" dirty="0" smtClean="0">
                <a:solidFill>
                  <a:schemeClr val="accent1">
                    <a:lumMod val="50000"/>
                  </a:schemeClr>
                </a:solidFill>
              </a:rPr>
              <a:t>et d</a:t>
            </a:r>
            <a:r>
              <a:rPr lang="de-DE" sz="6000" dirty="0" smtClean="0">
                <a:solidFill>
                  <a:srgbClr val="FFFF00"/>
                </a:solidFill>
              </a:rPr>
              <a:t>i</a:t>
            </a:r>
            <a:r>
              <a:rPr lang="de-DE" sz="6000" dirty="0" smtClean="0">
                <a:solidFill>
                  <a:schemeClr val="accent3">
                    <a:lumMod val="75000"/>
                  </a:schemeClr>
                </a:solidFill>
              </a:rPr>
              <a:t>e</a:t>
            </a:r>
            <a:r>
              <a:rPr lang="de-DE" sz="6000" dirty="0" smtClean="0">
                <a:solidFill>
                  <a:schemeClr val="bg1"/>
                </a:solidFill>
              </a:rPr>
              <a:t> </a:t>
            </a:r>
            <a:r>
              <a:rPr lang="de-DE" sz="6000" dirty="0" smtClean="0">
                <a:solidFill>
                  <a:schemeClr val="accent3">
                    <a:lumMod val="75000"/>
                  </a:schemeClr>
                </a:solidFill>
              </a:rPr>
              <a:t>GUM</a:t>
            </a:r>
            <a:r>
              <a:rPr lang="de-DE" sz="6000" dirty="0" smtClean="0">
                <a:solidFill>
                  <a:srgbClr val="7030A0"/>
                </a:solidFill>
              </a:rPr>
              <a:t>MIBÄ</a:t>
            </a:r>
            <a:r>
              <a:rPr lang="de-DE" sz="6000" dirty="0" smtClean="0">
                <a:solidFill>
                  <a:srgbClr val="00B0F0"/>
                </a:solidFill>
              </a:rPr>
              <a:t>RC</a:t>
            </a:r>
            <a:r>
              <a:rPr lang="de-DE" sz="6000" dirty="0" smtClean="0">
                <a:solidFill>
                  <a:schemeClr val="tx1">
                    <a:lumMod val="85000"/>
                    <a:lumOff val="15000"/>
                  </a:schemeClr>
                </a:solidFill>
              </a:rPr>
              <a:t>H</a:t>
            </a:r>
            <a:r>
              <a:rPr lang="de-DE" sz="6000" dirty="0" smtClean="0">
                <a:solidFill>
                  <a:schemeClr val="accent6">
                    <a:lumMod val="75000"/>
                  </a:schemeClr>
                </a:solidFill>
              </a:rPr>
              <a:t>EN</a:t>
            </a:r>
            <a:endParaRPr lang="de-DE" sz="6000" dirty="0">
              <a:solidFill>
                <a:schemeClr val="accent6">
                  <a:lumMod val="75000"/>
                </a:schemeClr>
              </a:solidFill>
            </a:endParaRPr>
          </a:p>
        </p:txBody>
      </p:sp>
    </p:spTree>
    <p:extLst>
      <p:ext uri="{BB962C8B-B14F-4D97-AF65-F5344CB8AC3E}">
        <p14:creationId xmlns:p14="http://schemas.microsoft.com/office/powerpoint/2010/main" val="37867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61" name="Rechteck 60"/>
          <p:cNvSpPr/>
          <p:nvPr/>
        </p:nvSpPr>
        <p:spPr>
          <a:xfrm>
            <a:off x="17951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1951</a:t>
            </a:r>
            <a:endParaRPr lang="de-DE" dirty="0">
              <a:solidFill>
                <a:schemeClr val="tx1"/>
              </a:solidFill>
            </a:endParaRPr>
          </a:p>
        </p:txBody>
      </p:sp>
      <p:sp>
        <p:nvSpPr>
          <p:cNvPr id="69" name="Rechteck 68"/>
          <p:cNvSpPr/>
          <p:nvPr/>
        </p:nvSpPr>
        <p:spPr>
          <a:xfrm>
            <a:off x="2420144"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1961</a:t>
            </a:r>
            <a:endParaRPr lang="de-DE" dirty="0">
              <a:solidFill>
                <a:schemeClr val="tx1"/>
              </a:solidFill>
            </a:endParaRPr>
          </a:p>
        </p:txBody>
      </p:sp>
      <p:sp>
        <p:nvSpPr>
          <p:cNvPr id="70" name="Rechteck 69"/>
          <p:cNvSpPr/>
          <p:nvPr/>
        </p:nvSpPr>
        <p:spPr>
          <a:xfrm>
            <a:off x="4644008"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1971</a:t>
            </a:r>
            <a:endParaRPr lang="de-DE" dirty="0">
              <a:solidFill>
                <a:schemeClr val="tx1"/>
              </a:solidFill>
            </a:endParaRPr>
          </a:p>
        </p:txBody>
      </p:sp>
      <p:sp>
        <p:nvSpPr>
          <p:cNvPr id="71" name="Rechteck 70"/>
          <p:cNvSpPr/>
          <p:nvPr/>
        </p:nvSpPr>
        <p:spPr>
          <a:xfrm>
            <a:off x="688464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4</a:t>
            </a:r>
            <a:endParaRPr lang="de-DE" dirty="0"/>
          </a:p>
          <a:p>
            <a:pPr algn="ctr"/>
            <a:r>
              <a:rPr lang="de-DE" dirty="0" smtClean="0">
                <a:solidFill>
                  <a:schemeClr val="tx1"/>
                </a:solidFill>
              </a:rPr>
              <a:t>1981</a:t>
            </a:r>
            <a:endParaRPr lang="de-DE" dirty="0">
              <a:solidFill>
                <a:schemeClr val="tx1"/>
              </a:solidFill>
            </a:endParaRPr>
          </a:p>
        </p:txBody>
      </p:sp>
      <p:sp>
        <p:nvSpPr>
          <p:cNvPr id="72" name="Rechteck 71"/>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Wann wurde die erste </a:t>
            </a:r>
            <a:r>
              <a:rPr lang="de-DE" dirty="0" err="1" smtClean="0">
                <a:solidFill>
                  <a:schemeClr val="tx1"/>
                </a:solidFill>
              </a:rPr>
              <a:t>e-mail</a:t>
            </a:r>
            <a:r>
              <a:rPr lang="de-DE" dirty="0" smtClean="0">
                <a:solidFill>
                  <a:schemeClr val="tx1"/>
                </a:solidFill>
              </a:rPr>
              <a:t> verschickt?</a:t>
            </a:r>
            <a:endParaRPr lang="de-DE" dirty="0">
              <a:solidFill>
                <a:schemeClr val="tx1"/>
              </a:solidFill>
            </a:endParaRPr>
          </a:p>
        </p:txBody>
      </p:sp>
      <p:sp>
        <p:nvSpPr>
          <p:cNvPr id="74" name="Rechteck 73">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5259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61"/>
                                        </p:tgtEl>
                                      </p:cBhvr>
                                    </p:animEffect>
                                    <p:anim calcmode="lin" valueType="num">
                                      <p:cBhvr>
                                        <p:cTn id="12" dur="1000"/>
                                        <p:tgtEl>
                                          <p:spTgt spid="61"/>
                                        </p:tgtEl>
                                        <p:attrNameLst>
                                          <p:attrName>ppt_x</p:attrName>
                                        </p:attrNameLst>
                                      </p:cBhvr>
                                      <p:tavLst>
                                        <p:tav tm="0">
                                          <p:val>
                                            <p:strVal val="ppt_x"/>
                                          </p:val>
                                        </p:tav>
                                        <p:tav tm="100000">
                                          <p:val>
                                            <p:strVal val="ppt_x"/>
                                          </p:val>
                                        </p:tav>
                                      </p:tavLst>
                                    </p:anim>
                                    <p:anim calcmode="lin" valueType="num">
                                      <p:cBhvr>
                                        <p:cTn id="13" dur="1000"/>
                                        <p:tgtEl>
                                          <p:spTgt spid="61"/>
                                        </p:tgtEl>
                                        <p:attrNameLst>
                                          <p:attrName>ppt_y</p:attrName>
                                        </p:attrNameLst>
                                      </p:cBhvr>
                                      <p:tavLst>
                                        <p:tav tm="0">
                                          <p:val>
                                            <p:strVal val="ppt_y"/>
                                          </p:val>
                                        </p:tav>
                                        <p:tav tm="100000">
                                          <p:val>
                                            <p:strVal val="ppt_y+.1"/>
                                          </p:val>
                                        </p:tav>
                                      </p:tavLst>
                                    </p:anim>
                                    <p:set>
                                      <p:cBhvr>
                                        <p:cTn id="14" dur="1" fill="hold">
                                          <p:stCondLst>
                                            <p:cond delay="999"/>
                                          </p:stCondLst>
                                        </p:cTn>
                                        <p:tgtEl>
                                          <p:spTgt spid="61"/>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69"/>
                                        </p:tgtEl>
                                      </p:cBhvr>
                                    </p:animEffect>
                                    <p:anim calcmode="lin" valueType="num">
                                      <p:cBhvr>
                                        <p:cTn id="17" dur="1000"/>
                                        <p:tgtEl>
                                          <p:spTgt spid="69"/>
                                        </p:tgtEl>
                                        <p:attrNameLst>
                                          <p:attrName>ppt_x</p:attrName>
                                        </p:attrNameLst>
                                      </p:cBhvr>
                                      <p:tavLst>
                                        <p:tav tm="0">
                                          <p:val>
                                            <p:strVal val="ppt_x"/>
                                          </p:val>
                                        </p:tav>
                                        <p:tav tm="100000">
                                          <p:val>
                                            <p:strVal val="ppt_x"/>
                                          </p:val>
                                        </p:tav>
                                      </p:tavLst>
                                    </p:anim>
                                    <p:anim calcmode="lin" valueType="num">
                                      <p:cBhvr>
                                        <p:cTn id="18" dur="1000"/>
                                        <p:tgtEl>
                                          <p:spTgt spid="69"/>
                                        </p:tgtEl>
                                        <p:attrNameLst>
                                          <p:attrName>ppt_y</p:attrName>
                                        </p:attrNameLst>
                                      </p:cBhvr>
                                      <p:tavLst>
                                        <p:tav tm="0">
                                          <p:val>
                                            <p:strVal val="ppt_y"/>
                                          </p:val>
                                        </p:tav>
                                        <p:tav tm="100000">
                                          <p:val>
                                            <p:strVal val="ppt_y+.1"/>
                                          </p:val>
                                        </p:tav>
                                      </p:tavLst>
                                    </p:anim>
                                    <p:set>
                                      <p:cBhvr>
                                        <p:cTn id="19" dur="1" fill="hold">
                                          <p:stCondLst>
                                            <p:cond delay="999"/>
                                          </p:stCondLst>
                                        </p:cTn>
                                        <p:tgtEl>
                                          <p:spTgt spid="69"/>
                                        </p:tgtEl>
                                        <p:attrNameLst>
                                          <p:attrName>style.visibility</p:attrName>
                                        </p:attrNameLst>
                                      </p:cBhvr>
                                      <p:to>
                                        <p:strVal val="hidden"/>
                                      </p:to>
                                    </p:set>
                                  </p:childTnLst>
                                </p:cTn>
                              </p:par>
                              <p:par>
                                <p:cTn id="20" presetID="42" presetClass="exit" presetSubtype="0" fill="hold" grpId="0" nodeType="withEffect">
                                  <p:stCondLst>
                                    <p:cond delay="0"/>
                                  </p:stCondLst>
                                  <p:childTnLst>
                                    <p:animEffect transition="out" filter="fade">
                                      <p:cBhvr>
                                        <p:cTn id="21" dur="1000"/>
                                        <p:tgtEl>
                                          <p:spTgt spid="71"/>
                                        </p:tgtEl>
                                      </p:cBhvr>
                                    </p:animEffect>
                                    <p:anim calcmode="lin" valueType="num">
                                      <p:cBhvr>
                                        <p:cTn id="22" dur="1000"/>
                                        <p:tgtEl>
                                          <p:spTgt spid="71"/>
                                        </p:tgtEl>
                                        <p:attrNameLst>
                                          <p:attrName>ppt_x</p:attrName>
                                        </p:attrNameLst>
                                      </p:cBhvr>
                                      <p:tavLst>
                                        <p:tav tm="0">
                                          <p:val>
                                            <p:strVal val="ppt_x"/>
                                          </p:val>
                                        </p:tav>
                                        <p:tav tm="100000">
                                          <p:val>
                                            <p:strVal val="ppt_x"/>
                                          </p:val>
                                        </p:tav>
                                      </p:tavLst>
                                    </p:anim>
                                    <p:anim calcmode="lin" valueType="num">
                                      <p:cBhvr>
                                        <p:cTn id="23" dur="1000"/>
                                        <p:tgtEl>
                                          <p:spTgt spid="71"/>
                                        </p:tgtEl>
                                        <p:attrNameLst>
                                          <p:attrName>ppt_y</p:attrName>
                                        </p:attrNameLst>
                                      </p:cBhvr>
                                      <p:tavLst>
                                        <p:tav tm="0">
                                          <p:val>
                                            <p:strVal val="ppt_y"/>
                                          </p:val>
                                        </p:tav>
                                        <p:tav tm="100000">
                                          <p:val>
                                            <p:strVal val="ppt_y+.1"/>
                                          </p:val>
                                        </p:tav>
                                      </p:tavLst>
                                    </p:anim>
                                    <p:set>
                                      <p:cBhvr>
                                        <p:cTn id="24" dur="1" fill="hold">
                                          <p:stCondLst>
                                            <p:cond delay="999"/>
                                          </p:stCondLst>
                                        </p:cTn>
                                        <p:tgtEl>
                                          <p:spTgt spid="7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61" grpId="0" animBg="1"/>
      <p:bldP spid="69" grpId="0" animBg="1"/>
      <p:bldP spid="7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 name="Rechteck 4"/>
          <p:cNvSpPr/>
          <p:nvPr/>
        </p:nvSpPr>
        <p:spPr>
          <a:xfrm>
            <a:off x="17951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In Prag</a:t>
            </a:r>
            <a:endParaRPr lang="de-DE" dirty="0">
              <a:solidFill>
                <a:schemeClr val="tx1"/>
              </a:solidFill>
            </a:endParaRPr>
          </a:p>
        </p:txBody>
      </p:sp>
      <p:sp>
        <p:nvSpPr>
          <p:cNvPr id="6" name="Rechteck 5"/>
          <p:cNvSpPr/>
          <p:nvPr/>
        </p:nvSpPr>
        <p:spPr>
          <a:xfrm>
            <a:off x="2420144"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In Leipzig</a:t>
            </a:r>
            <a:endParaRPr lang="de-DE" dirty="0">
              <a:solidFill>
                <a:schemeClr val="tx1"/>
              </a:solidFill>
            </a:endParaRPr>
          </a:p>
        </p:txBody>
      </p:sp>
      <p:sp>
        <p:nvSpPr>
          <p:cNvPr id="7" name="Rechteck 6"/>
          <p:cNvSpPr/>
          <p:nvPr/>
        </p:nvSpPr>
        <p:spPr>
          <a:xfrm>
            <a:off x="4644008"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In Berlin</a:t>
            </a:r>
            <a:endParaRPr lang="de-DE" dirty="0">
              <a:solidFill>
                <a:schemeClr val="tx1"/>
              </a:solidFill>
            </a:endParaRPr>
          </a:p>
        </p:txBody>
      </p:sp>
      <p:sp>
        <p:nvSpPr>
          <p:cNvPr id="8" name="Rechteck 7"/>
          <p:cNvSpPr/>
          <p:nvPr/>
        </p:nvSpPr>
        <p:spPr>
          <a:xfrm>
            <a:off x="688464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4</a:t>
            </a:r>
            <a:endParaRPr lang="de-DE" dirty="0"/>
          </a:p>
          <a:p>
            <a:pPr algn="ctr"/>
            <a:r>
              <a:rPr lang="de-DE" dirty="0" smtClean="0">
                <a:solidFill>
                  <a:schemeClr val="tx1"/>
                </a:solidFill>
              </a:rPr>
              <a:t>In Wien</a:t>
            </a:r>
            <a:endParaRPr lang="de-DE" dirty="0">
              <a:solidFill>
                <a:schemeClr val="tx1"/>
              </a:solidFill>
            </a:endParaRPr>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Wo liegt Johann </a:t>
            </a:r>
            <a:r>
              <a:rPr lang="de-DE" dirty="0">
                <a:solidFill>
                  <a:schemeClr val="tx1"/>
                </a:solidFill>
              </a:rPr>
              <a:t>S</a:t>
            </a:r>
            <a:r>
              <a:rPr lang="de-DE" dirty="0" smtClean="0">
                <a:solidFill>
                  <a:schemeClr val="tx1"/>
                </a:solidFill>
              </a:rPr>
              <a:t>ebastian Bach begraben?  </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2174894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5"/>
                                        </p:tgtEl>
                                      </p:cBhvr>
                                    </p:animEffect>
                                    <p:anim calcmode="lin" valueType="num">
                                      <p:cBhvr>
                                        <p:cTn id="12" dur="1000"/>
                                        <p:tgtEl>
                                          <p:spTgt spid="5"/>
                                        </p:tgtEl>
                                        <p:attrNameLst>
                                          <p:attrName>ppt_x</p:attrName>
                                        </p:attrNameLst>
                                      </p:cBhvr>
                                      <p:tavLst>
                                        <p:tav tm="0">
                                          <p:val>
                                            <p:strVal val="ppt_x"/>
                                          </p:val>
                                        </p:tav>
                                        <p:tav tm="100000">
                                          <p:val>
                                            <p:strVal val="ppt_x"/>
                                          </p:val>
                                        </p:tav>
                                      </p:tavLst>
                                    </p:anim>
                                    <p:anim calcmode="lin" valueType="num">
                                      <p:cBhvr>
                                        <p:cTn id="13" dur="1000"/>
                                        <p:tgtEl>
                                          <p:spTgt spid="5"/>
                                        </p:tgtEl>
                                        <p:attrNameLst>
                                          <p:attrName>ppt_y</p:attrName>
                                        </p:attrNameLst>
                                      </p:cBhvr>
                                      <p:tavLst>
                                        <p:tav tm="0">
                                          <p:val>
                                            <p:strVal val="ppt_y"/>
                                          </p:val>
                                        </p:tav>
                                        <p:tav tm="100000">
                                          <p:val>
                                            <p:strVal val="ppt_y+.1"/>
                                          </p:val>
                                        </p:tav>
                                      </p:tavLst>
                                    </p:anim>
                                    <p:set>
                                      <p:cBhvr>
                                        <p:cTn id="14" dur="1" fill="hold">
                                          <p:stCondLst>
                                            <p:cond delay="999"/>
                                          </p:stCondLst>
                                        </p:cTn>
                                        <p:tgtEl>
                                          <p:spTgt spid="5"/>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7"/>
                                        </p:tgtEl>
                                      </p:cBhvr>
                                    </p:animEffect>
                                    <p:anim calcmode="lin" valueType="num">
                                      <p:cBhvr>
                                        <p:cTn id="17" dur="1000"/>
                                        <p:tgtEl>
                                          <p:spTgt spid="7"/>
                                        </p:tgtEl>
                                        <p:attrNameLst>
                                          <p:attrName>ppt_x</p:attrName>
                                        </p:attrNameLst>
                                      </p:cBhvr>
                                      <p:tavLst>
                                        <p:tav tm="0">
                                          <p:val>
                                            <p:strVal val="ppt_x"/>
                                          </p:val>
                                        </p:tav>
                                        <p:tav tm="100000">
                                          <p:val>
                                            <p:strVal val="ppt_x"/>
                                          </p:val>
                                        </p:tav>
                                      </p:tavLst>
                                    </p:anim>
                                    <p:anim calcmode="lin" valueType="num">
                                      <p:cBhvr>
                                        <p:cTn id="18" dur="1000"/>
                                        <p:tgtEl>
                                          <p:spTgt spid="7"/>
                                        </p:tgtEl>
                                        <p:attrNameLst>
                                          <p:attrName>ppt_y</p:attrName>
                                        </p:attrNameLst>
                                      </p:cBhvr>
                                      <p:tavLst>
                                        <p:tav tm="0">
                                          <p:val>
                                            <p:strVal val="ppt_y"/>
                                          </p:val>
                                        </p:tav>
                                        <p:tav tm="100000">
                                          <p:val>
                                            <p:strVal val="ppt_y+.1"/>
                                          </p:val>
                                        </p:tav>
                                      </p:tavLst>
                                    </p:anim>
                                    <p:set>
                                      <p:cBhvr>
                                        <p:cTn id="19" dur="1" fill="hold">
                                          <p:stCondLst>
                                            <p:cond delay="999"/>
                                          </p:stCondLst>
                                        </p:cTn>
                                        <p:tgtEl>
                                          <p:spTgt spid="7"/>
                                        </p:tgtEl>
                                        <p:attrNameLst>
                                          <p:attrName>style.visibility</p:attrName>
                                        </p:attrNameLst>
                                      </p:cBhvr>
                                      <p:to>
                                        <p:strVal val="hidden"/>
                                      </p:to>
                                    </p:set>
                                  </p:childTnLst>
                                </p:cTn>
                              </p:par>
                              <p:par>
                                <p:cTn id="20" presetID="42" presetClass="exit" presetSubtype="0" fill="hold" grpId="0" nodeType="withEffect">
                                  <p:stCondLst>
                                    <p:cond delay="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 name="Rechteck 4"/>
          <p:cNvSpPr/>
          <p:nvPr/>
        </p:nvSpPr>
        <p:spPr>
          <a:xfrm>
            <a:off x="17951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1</a:t>
            </a:r>
          </a:p>
          <a:p>
            <a:pPr algn="ctr"/>
            <a:r>
              <a:rPr lang="de-DE" dirty="0" smtClean="0">
                <a:solidFill>
                  <a:schemeClr val="tx1"/>
                </a:solidFill>
              </a:rPr>
              <a:t>Das Telefonbuch in Island ist nach Vornahmen geordnet. </a:t>
            </a:r>
            <a:endParaRPr lang="de-DE" dirty="0">
              <a:solidFill>
                <a:schemeClr val="tx1"/>
              </a:solidFill>
            </a:endParaRPr>
          </a:p>
        </p:txBody>
      </p:sp>
      <p:sp>
        <p:nvSpPr>
          <p:cNvPr id="6" name="Rechteck 5"/>
          <p:cNvSpPr/>
          <p:nvPr/>
        </p:nvSpPr>
        <p:spPr>
          <a:xfrm>
            <a:off x="2420144"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2</a:t>
            </a:r>
            <a:endParaRPr lang="de-DE" dirty="0"/>
          </a:p>
          <a:p>
            <a:pPr algn="ctr"/>
            <a:r>
              <a:rPr lang="de-DE" dirty="0" smtClean="0">
                <a:solidFill>
                  <a:schemeClr val="tx1"/>
                </a:solidFill>
              </a:rPr>
              <a:t>Frauenfußball war beim DFB von </a:t>
            </a:r>
          </a:p>
          <a:p>
            <a:pPr algn="ctr"/>
            <a:r>
              <a:rPr lang="de-DE" dirty="0" smtClean="0">
                <a:solidFill>
                  <a:schemeClr val="tx1"/>
                </a:solidFill>
              </a:rPr>
              <a:t>1945-1970 nicht zugelassen.</a:t>
            </a:r>
            <a:endParaRPr lang="de-DE" dirty="0">
              <a:solidFill>
                <a:schemeClr val="tx1"/>
              </a:solidFill>
            </a:endParaRPr>
          </a:p>
        </p:txBody>
      </p:sp>
      <p:sp>
        <p:nvSpPr>
          <p:cNvPr id="7" name="Rechteck 6"/>
          <p:cNvSpPr/>
          <p:nvPr/>
        </p:nvSpPr>
        <p:spPr>
          <a:xfrm>
            <a:off x="4644008"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In Deutschland gab es bis 1800 eine Hundenapfsteuer.</a:t>
            </a:r>
            <a:endParaRPr lang="de-DE" dirty="0">
              <a:solidFill>
                <a:schemeClr val="tx1"/>
              </a:solidFill>
            </a:endParaRPr>
          </a:p>
        </p:txBody>
      </p:sp>
      <p:sp>
        <p:nvSpPr>
          <p:cNvPr id="8" name="Rechteck 7"/>
          <p:cNvSpPr/>
          <p:nvPr/>
        </p:nvSpPr>
        <p:spPr>
          <a:xfrm>
            <a:off x="688464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4</a:t>
            </a:r>
            <a:endParaRPr lang="de-DE" dirty="0"/>
          </a:p>
          <a:p>
            <a:pPr algn="ctr"/>
            <a:r>
              <a:rPr lang="de-DE" dirty="0" smtClean="0">
                <a:solidFill>
                  <a:schemeClr val="tx1"/>
                </a:solidFill>
              </a:rPr>
              <a:t>Die </a:t>
            </a:r>
            <a:r>
              <a:rPr lang="de-DE" dirty="0" smtClean="0">
                <a:solidFill>
                  <a:schemeClr val="tx1"/>
                </a:solidFill>
              </a:rPr>
              <a:t>ch</a:t>
            </a:r>
            <a:r>
              <a:rPr lang="de-DE" dirty="0" smtClean="0">
                <a:solidFill>
                  <a:schemeClr val="tx1"/>
                </a:solidFill>
              </a:rPr>
              <a:t>emische </a:t>
            </a:r>
            <a:r>
              <a:rPr lang="de-DE" dirty="0" smtClean="0">
                <a:solidFill>
                  <a:schemeClr val="tx1"/>
                </a:solidFill>
              </a:rPr>
              <a:t>Bezeichnung für Vitamin D ist: Ascorbinsäure.</a:t>
            </a:r>
            <a:endParaRPr lang="de-DE" dirty="0">
              <a:solidFill>
                <a:schemeClr val="tx1"/>
              </a:solidFill>
            </a:endParaRPr>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Was stimmt? </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1552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6"/>
                                        </p:tgtEl>
                                      </p:cBhvr>
                                    </p:animEffect>
                                    <p:anim calcmode="lin" valueType="num">
                                      <p:cBhvr>
                                        <p:cTn id="12" dur="1000"/>
                                        <p:tgtEl>
                                          <p:spTgt spid="6"/>
                                        </p:tgtEl>
                                        <p:attrNameLst>
                                          <p:attrName>ppt_x</p:attrName>
                                        </p:attrNameLst>
                                      </p:cBhvr>
                                      <p:tavLst>
                                        <p:tav tm="0">
                                          <p:val>
                                            <p:strVal val="ppt_x"/>
                                          </p:val>
                                        </p:tav>
                                        <p:tav tm="100000">
                                          <p:val>
                                            <p:strVal val="ppt_x"/>
                                          </p:val>
                                        </p:tav>
                                      </p:tavLst>
                                    </p:anim>
                                    <p:anim calcmode="lin" valueType="num">
                                      <p:cBhvr>
                                        <p:cTn id="13" dur="1000"/>
                                        <p:tgtEl>
                                          <p:spTgt spid="6"/>
                                        </p:tgtEl>
                                        <p:attrNameLst>
                                          <p:attrName>ppt_y</p:attrName>
                                        </p:attrNameLst>
                                      </p:cBhvr>
                                      <p:tavLst>
                                        <p:tav tm="0">
                                          <p:val>
                                            <p:strVal val="ppt_y"/>
                                          </p:val>
                                        </p:tav>
                                        <p:tav tm="100000">
                                          <p:val>
                                            <p:strVal val="ppt_y+.1"/>
                                          </p:val>
                                        </p:tav>
                                      </p:tavLst>
                                    </p:anim>
                                    <p:set>
                                      <p:cBhvr>
                                        <p:cTn id="14" dur="1" fill="hold">
                                          <p:stCondLst>
                                            <p:cond delay="999"/>
                                          </p:stCondLst>
                                        </p:cTn>
                                        <p:tgtEl>
                                          <p:spTgt spid="6"/>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7"/>
                                        </p:tgtEl>
                                      </p:cBhvr>
                                    </p:animEffect>
                                    <p:anim calcmode="lin" valueType="num">
                                      <p:cBhvr>
                                        <p:cTn id="17" dur="1000"/>
                                        <p:tgtEl>
                                          <p:spTgt spid="7"/>
                                        </p:tgtEl>
                                        <p:attrNameLst>
                                          <p:attrName>ppt_x</p:attrName>
                                        </p:attrNameLst>
                                      </p:cBhvr>
                                      <p:tavLst>
                                        <p:tav tm="0">
                                          <p:val>
                                            <p:strVal val="ppt_x"/>
                                          </p:val>
                                        </p:tav>
                                        <p:tav tm="100000">
                                          <p:val>
                                            <p:strVal val="ppt_x"/>
                                          </p:val>
                                        </p:tav>
                                      </p:tavLst>
                                    </p:anim>
                                    <p:anim calcmode="lin" valueType="num">
                                      <p:cBhvr>
                                        <p:cTn id="18" dur="1000"/>
                                        <p:tgtEl>
                                          <p:spTgt spid="7"/>
                                        </p:tgtEl>
                                        <p:attrNameLst>
                                          <p:attrName>ppt_y</p:attrName>
                                        </p:attrNameLst>
                                      </p:cBhvr>
                                      <p:tavLst>
                                        <p:tav tm="0">
                                          <p:val>
                                            <p:strVal val="ppt_y"/>
                                          </p:val>
                                        </p:tav>
                                        <p:tav tm="100000">
                                          <p:val>
                                            <p:strVal val="ppt_y+.1"/>
                                          </p:val>
                                        </p:tav>
                                      </p:tavLst>
                                    </p:anim>
                                    <p:set>
                                      <p:cBhvr>
                                        <p:cTn id="19" dur="1" fill="hold">
                                          <p:stCondLst>
                                            <p:cond delay="999"/>
                                          </p:stCondLst>
                                        </p:cTn>
                                        <p:tgtEl>
                                          <p:spTgt spid="7"/>
                                        </p:tgtEl>
                                        <p:attrNameLst>
                                          <p:attrName>style.visibility</p:attrName>
                                        </p:attrNameLst>
                                      </p:cBhvr>
                                      <p:to>
                                        <p:strVal val="hidden"/>
                                      </p:to>
                                    </p:set>
                                  </p:childTnLst>
                                </p:cTn>
                              </p:par>
                              <p:par>
                                <p:cTn id="20" presetID="42" presetClass="exit" presetSubtype="0" fill="hold" grpId="0" nodeType="withEffect">
                                  <p:stCondLst>
                                    <p:cond delay="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 name="Rechteck 4"/>
          <p:cNvSpPr/>
          <p:nvPr/>
        </p:nvSpPr>
        <p:spPr>
          <a:xfrm>
            <a:off x="17951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Im Krankenhaus </a:t>
            </a:r>
            <a:endParaRPr lang="de-DE" dirty="0">
              <a:solidFill>
                <a:schemeClr val="tx1"/>
              </a:solidFill>
            </a:endParaRPr>
          </a:p>
        </p:txBody>
      </p:sp>
      <p:sp>
        <p:nvSpPr>
          <p:cNvPr id="6" name="Rechteck 5"/>
          <p:cNvSpPr/>
          <p:nvPr/>
        </p:nvSpPr>
        <p:spPr>
          <a:xfrm>
            <a:off x="2420144"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In der Raumfahrt </a:t>
            </a:r>
            <a:endParaRPr lang="de-DE" dirty="0">
              <a:solidFill>
                <a:schemeClr val="tx1"/>
              </a:solidFill>
            </a:endParaRPr>
          </a:p>
        </p:txBody>
      </p:sp>
      <p:sp>
        <p:nvSpPr>
          <p:cNvPr id="7" name="Rechteck 6"/>
          <p:cNvSpPr/>
          <p:nvPr/>
        </p:nvSpPr>
        <p:spPr>
          <a:xfrm>
            <a:off x="4644008"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Im Bergbau</a:t>
            </a:r>
            <a:endParaRPr lang="de-DE" dirty="0">
              <a:solidFill>
                <a:schemeClr val="tx1"/>
              </a:solidFill>
            </a:endParaRPr>
          </a:p>
        </p:txBody>
      </p:sp>
      <p:sp>
        <p:nvSpPr>
          <p:cNvPr id="8" name="Rechteck 7"/>
          <p:cNvSpPr/>
          <p:nvPr/>
        </p:nvSpPr>
        <p:spPr>
          <a:xfrm>
            <a:off x="688464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4</a:t>
            </a:r>
            <a:endParaRPr lang="de-DE" dirty="0"/>
          </a:p>
          <a:p>
            <a:pPr algn="ctr"/>
            <a:r>
              <a:rPr lang="de-DE" dirty="0" smtClean="0">
                <a:solidFill>
                  <a:schemeClr val="tx1"/>
                </a:solidFill>
              </a:rPr>
              <a:t>In der Gemüsezucht</a:t>
            </a:r>
            <a:endParaRPr lang="de-DE" dirty="0">
              <a:solidFill>
                <a:schemeClr val="tx1"/>
              </a:solidFill>
            </a:endParaRPr>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Wo wird  mit einem Stethoskop gearbeitet?</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95349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6"/>
                                        </p:tgtEl>
                                      </p:cBhvr>
                                    </p:animEffect>
                                    <p:anim calcmode="lin" valueType="num">
                                      <p:cBhvr>
                                        <p:cTn id="12" dur="1000"/>
                                        <p:tgtEl>
                                          <p:spTgt spid="6"/>
                                        </p:tgtEl>
                                        <p:attrNameLst>
                                          <p:attrName>ppt_x</p:attrName>
                                        </p:attrNameLst>
                                      </p:cBhvr>
                                      <p:tavLst>
                                        <p:tav tm="0">
                                          <p:val>
                                            <p:strVal val="ppt_x"/>
                                          </p:val>
                                        </p:tav>
                                        <p:tav tm="100000">
                                          <p:val>
                                            <p:strVal val="ppt_x"/>
                                          </p:val>
                                        </p:tav>
                                      </p:tavLst>
                                    </p:anim>
                                    <p:anim calcmode="lin" valueType="num">
                                      <p:cBhvr>
                                        <p:cTn id="13" dur="1000"/>
                                        <p:tgtEl>
                                          <p:spTgt spid="6"/>
                                        </p:tgtEl>
                                        <p:attrNameLst>
                                          <p:attrName>ppt_y</p:attrName>
                                        </p:attrNameLst>
                                      </p:cBhvr>
                                      <p:tavLst>
                                        <p:tav tm="0">
                                          <p:val>
                                            <p:strVal val="ppt_y"/>
                                          </p:val>
                                        </p:tav>
                                        <p:tav tm="100000">
                                          <p:val>
                                            <p:strVal val="ppt_y+.1"/>
                                          </p:val>
                                        </p:tav>
                                      </p:tavLst>
                                    </p:anim>
                                    <p:set>
                                      <p:cBhvr>
                                        <p:cTn id="14" dur="1" fill="hold">
                                          <p:stCondLst>
                                            <p:cond delay="999"/>
                                          </p:stCondLst>
                                        </p:cTn>
                                        <p:tgtEl>
                                          <p:spTgt spid="6"/>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7"/>
                                        </p:tgtEl>
                                      </p:cBhvr>
                                    </p:animEffect>
                                    <p:anim calcmode="lin" valueType="num">
                                      <p:cBhvr>
                                        <p:cTn id="17" dur="1000"/>
                                        <p:tgtEl>
                                          <p:spTgt spid="7"/>
                                        </p:tgtEl>
                                        <p:attrNameLst>
                                          <p:attrName>ppt_x</p:attrName>
                                        </p:attrNameLst>
                                      </p:cBhvr>
                                      <p:tavLst>
                                        <p:tav tm="0">
                                          <p:val>
                                            <p:strVal val="ppt_x"/>
                                          </p:val>
                                        </p:tav>
                                        <p:tav tm="100000">
                                          <p:val>
                                            <p:strVal val="ppt_x"/>
                                          </p:val>
                                        </p:tav>
                                      </p:tavLst>
                                    </p:anim>
                                    <p:anim calcmode="lin" valueType="num">
                                      <p:cBhvr>
                                        <p:cTn id="18" dur="1000"/>
                                        <p:tgtEl>
                                          <p:spTgt spid="7"/>
                                        </p:tgtEl>
                                        <p:attrNameLst>
                                          <p:attrName>ppt_y</p:attrName>
                                        </p:attrNameLst>
                                      </p:cBhvr>
                                      <p:tavLst>
                                        <p:tav tm="0">
                                          <p:val>
                                            <p:strVal val="ppt_y"/>
                                          </p:val>
                                        </p:tav>
                                        <p:tav tm="100000">
                                          <p:val>
                                            <p:strVal val="ppt_y+.1"/>
                                          </p:val>
                                        </p:tav>
                                      </p:tavLst>
                                    </p:anim>
                                    <p:set>
                                      <p:cBhvr>
                                        <p:cTn id="19" dur="1" fill="hold">
                                          <p:stCondLst>
                                            <p:cond delay="999"/>
                                          </p:stCondLst>
                                        </p:cTn>
                                        <p:tgtEl>
                                          <p:spTgt spid="7"/>
                                        </p:tgtEl>
                                        <p:attrNameLst>
                                          <p:attrName>style.visibility</p:attrName>
                                        </p:attrNameLst>
                                      </p:cBhvr>
                                      <p:to>
                                        <p:strVal val="hidden"/>
                                      </p:to>
                                    </p:set>
                                  </p:childTnLst>
                                </p:cTn>
                              </p:par>
                              <p:par>
                                <p:cTn id="20" presetID="42" presetClass="exit" presetSubtype="0" fill="hold" grpId="0" nodeType="withEffect">
                                  <p:stCondLst>
                                    <p:cond delay="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6"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In welcher Jahreszeit blüht der „Krokus“?</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Im Herbst</a:t>
            </a:r>
            <a:endParaRPr lang="de-DE" dirty="0">
              <a:solidFill>
                <a:schemeClr val="tx1"/>
              </a:solidFill>
            </a:endParaRPr>
          </a:p>
        </p:txBody>
      </p:sp>
      <p:sp>
        <p:nvSpPr>
          <p:cNvPr id="12" name="Rechteck 11"/>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2</a:t>
            </a:r>
          </a:p>
          <a:p>
            <a:pPr algn="ctr"/>
            <a:r>
              <a:rPr lang="de-DE" dirty="0" smtClean="0">
                <a:solidFill>
                  <a:schemeClr val="tx1"/>
                </a:solidFill>
              </a:rPr>
              <a:t>Im Sommer</a:t>
            </a:r>
            <a:endParaRPr lang="de-DE" dirty="0">
              <a:solidFill>
                <a:schemeClr val="tx1"/>
              </a:solidFill>
            </a:endParaRPr>
          </a:p>
        </p:txBody>
      </p:sp>
      <p:sp>
        <p:nvSpPr>
          <p:cNvPr id="13" name="Rechteck 12"/>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Im Frühling</a:t>
            </a:r>
            <a:endParaRPr lang="de-DE" dirty="0">
              <a:solidFill>
                <a:schemeClr val="tx1"/>
              </a:solidFill>
            </a:endParaRPr>
          </a:p>
        </p:txBody>
      </p:sp>
    </p:spTree>
    <p:extLst>
      <p:ext uri="{BB962C8B-B14F-4D97-AF65-F5344CB8AC3E}">
        <p14:creationId xmlns:p14="http://schemas.microsoft.com/office/powerpoint/2010/main" val="322953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1"/>
                                        </p:tgtEl>
                                      </p:cBhvr>
                                    </p:animEffect>
                                    <p:anim calcmode="lin" valueType="num">
                                      <p:cBhvr>
                                        <p:cTn id="12" dur="1000"/>
                                        <p:tgtEl>
                                          <p:spTgt spid="11"/>
                                        </p:tgtEl>
                                        <p:attrNameLst>
                                          <p:attrName>ppt_x</p:attrName>
                                        </p:attrNameLst>
                                      </p:cBhvr>
                                      <p:tavLst>
                                        <p:tav tm="0">
                                          <p:val>
                                            <p:strVal val="ppt_x"/>
                                          </p:val>
                                        </p:tav>
                                        <p:tav tm="100000">
                                          <p:val>
                                            <p:strVal val="ppt_x"/>
                                          </p:val>
                                        </p:tav>
                                      </p:tavLst>
                                    </p:anim>
                                    <p:anim calcmode="lin" valueType="num">
                                      <p:cBhvr>
                                        <p:cTn id="13" dur="1000"/>
                                        <p:tgtEl>
                                          <p:spTgt spid="11"/>
                                        </p:tgtEl>
                                        <p:attrNameLst>
                                          <p:attrName>ppt_y</p:attrName>
                                        </p:attrNameLst>
                                      </p:cBhvr>
                                      <p:tavLst>
                                        <p:tav tm="0">
                                          <p:val>
                                            <p:strVal val="ppt_y"/>
                                          </p:val>
                                        </p:tav>
                                        <p:tav tm="100000">
                                          <p:val>
                                            <p:strVal val="ppt_y+.1"/>
                                          </p:val>
                                        </p:tav>
                                      </p:tavLst>
                                    </p:anim>
                                    <p:set>
                                      <p:cBhvr>
                                        <p:cTn id="14" dur="1" fill="hold">
                                          <p:stCondLst>
                                            <p:cond delay="999"/>
                                          </p:stCondLst>
                                        </p:cTn>
                                        <p:tgtEl>
                                          <p:spTgt spid="11"/>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2"/>
                                        </p:tgtEl>
                                      </p:cBhvr>
                                    </p:animEffect>
                                    <p:anim calcmode="lin" valueType="num">
                                      <p:cBhvr>
                                        <p:cTn id="17" dur="1000"/>
                                        <p:tgtEl>
                                          <p:spTgt spid="12"/>
                                        </p:tgtEl>
                                        <p:attrNameLst>
                                          <p:attrName>ppt_x</p:attrName>
                                        </p:attrNameLst>
                                      </p:cBhvr>
                                      <p:tavLst>
                                        <p:tav tm="0">
                                          <p:val>
                                            <p:strVal val="ppt_x"/>
                                          </p:val>
                                        </p:tav>
                                        <p:tav tm="100000">
                                          <p:val>
                                            <p:strVal val="ppt_x"/>
                                          </p:val>
                                        </p:tav>
                                      </p:tavLst>
                                    </p:anim>
                                    <p:anim calcmode="lin" valueType="num">
                                      <p:cBhvr>
                                        <p:cTn id="18" dur="1000"/>
                                        <p:tgtEl>
                                          <p:spTgt spid="12"/>
                                        </p:tgtEl>
                                        <p:attrNameLst>
                                          <p:attrName>ppt_y</p:attrName>
                                        </p:attrNameLst>
                                      </p:cBhvr>
                                      <p:tavLst>
                                        <p:tav tm="0">
                                          <p:val>
                                            <p:strVal val="ppt_y"/>
                                          </p:val>
                                        </p:tav>
                                        <p:tav tm="100000">
                                          <p:val>
                                            <p:strVal val="ppt_y+.1"/>
                                          </p:val>
                                        </p:tav>
                                      </p:tavLst>
                                    </p:anim>
                                    <p:set>
                                      <p:cBhvr>
                                        <p:cTn id="19"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Was macht Rumpelstilzchen, nachdem sein Name herausgefunden wurde?</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Es zerfällt zu </a:t>
            </a:r>
            <a:r>
              <a:rPr lang="de-DE" dirty="0" smtClean="0">
                <a:solidFill>
                  <a:schemeClr val="tx1"/>
                </a:solidFill>
              </a:rPr>
              <a:t>Staub.</a:t>
            </a:r>
            <a:endParaRPr lang="de-DE" dirty="0">
              <a:solidFill>
                <a:schemeClr val="tx1"/>
              </a:solidFill>
            </a:endParaRPr>
          </a:p>
        </p:txBody>
      </p:sp>
      <p:sp>
        <p:nvSpPr>
          <p:cNvPr id="12" name="Rechteck 11"/>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2</a:t>
            </a:r>
            <a:endParaRPr lang="de-DE" dirty="0"/>
          </a:p>
          <a:p>
            <a:pPr algn="ctr"/>
            <a:r>
              <a:rPr lang="de-DE" dirty="0" smtClean="0">
                <a:solidFill>
                  <a:schemeClr val="tx1"/>
                </a:solidFill>
              </a:rPr>
              <a:t>Es reißt sich alle Haare </a:t>
            </a:r>
            <a:r>
              <a:rPr lang="de-DE" dirty="0" smtClean="0">
                <a:solidFill>
                  <a:schemeClr val="tx1"/>
                </a:solidFill>
              </a:rPr>
              <a:t>aus.</a:t>
            </a:r>
            <a:endParaRPr lang="de-DE" dirty="0">
              <a:solidFill>
                <a:schemeClr val="tx1"/>
              </a:solidFill>
            </a:endParaRPr>
          </a:p>
        </p:txBody>
      </p:sp>
      <p:sp>
        <p:nvSpPr>
          <p:cNvPr id="13" name="Rechteck 12"/>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3</a:t>
            </a:r>
            <a:endParaRPr lang="de-DE" dirty="0"/>
          </a:p>
          <a:p>
            <a:pPr algn="ctr"/>
            <a:r>
              <a:rPr lang="de-DE" dirty="0" smtClean="0">
                <a:solidFill>
                  <a:schemeClr val="tx1"/>
                </a:solidFill>
              </a:rPr>
              <a:t>Es zerreißt sich in zwei </a:t>
            </a:r>
            <a:r>
              <a:rPr lang="de-DE" dirty="0" smtClean="0">
                <a:solidFill>
                  <a:schemeClr val="tx1"/>
                </a:solidFill>
              </a:rPr>
              <a:t>Hälften.</a:t>
            </a:r>
            <a:endParaRPr lang="de-DE" dirty="0">
              <a:solidFill>
                <a:schemeClr val="tx1"/>
              </a:solidFill>
            </a:endParaRPr>
          </a:p>
        </p:txBody>
      </p:sp>
    </p:spTree>
    <p:extLst>
      <p:ext uri="{BB962C8B-B14F-4D97-AF65-F5344CB8AC3E}">
        <p14:creationId xmlns:p14="http://schemas.microsoft.com/office/powerpoint/2010/main" val="160399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1"/>
                                        </p:tgtEl>
                                      </p:cBhvr>
                                    </p:animEffect>
                                    <p:anim calcmode="lin" valueType="num">
                                      <p:cBhvr>
                                        <p:cTn id="12" dur="1000"/>
                                        <p:tgtEl>
                                          <p:spTgt spid="11"/>
                                        </p:tgtEl>
                                        <p:attrNameLst>
                                          <p:attrName>ppt_x</p:attrName>
                                        </p:attrNameLst>
                                      </p:cBhvr>
                                      <p:tavLst>
                                        <p:tav tm="0">
                                          <p:val>
                                            <p:strVal val="ppt_x"/>
                                          </p:val>
                                        </p:tav>
                                        <p:tav tm="100000">
                                          <p:val>
                                            <p:strVal val="ppt_x"/>
                                          </p:val>
                                        </p:tav>
                                      </p:tavLst>
                                    </p:anim>
                                    <p:anim calcmode="lin" valueType="num">
                                      <p:cBhvr>
                                        <p:cTn id="13" dur="1000"/>
                                        <p:tgtEl>
                                          <p:spTgt spid="11"/>
                                        </p:tgtEl>
                                        <p:attrNameLst>
                                          <p:attrName>ppt_y</p:attrName>
                                        </p:attrNameLst>
                                      </p:cBhvr>
                                      <p:tavLst>
                                        <p:tav tm="0">
                                          <p:val>
                                            <p:strVal val="ppt_y"/>
                                          </p:val>
                                        </p:tav>
                                        <p:tav tm="100000">
                                          <p:val>
                                            <p:strVal val="ppt_y+.1"/>
                                          </p:val>
                                        </p:tav>
                                      </p:tavLst>
                                    </p:anim>
                                    <p:set>
                                      <p:cBhvr>
                                        <p:cTn id="14" dur="1" fill="hold">
                                          <p:stCondLst>
                                            <p:cond delay="999"/>
                                          </p:stCondLst>
                                        </p:cTn>
                                        <p:tgtEl>
                                          <p:spTgt spid="11"/>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2"/>
                                        </p:tgtEl>
                                      </p:cBhvr>
                                    </p:animEffect>
                                    <p:anim calcmode="lin" valueType="num">
                                      <p:cBhvr>
                                        <p:cTn id="17" dur="1000"/>
                                        <p:tgtEl>
                                          <p:spTgt spid="12"/>
                                        </p:tgtEl>
                                        <p:attrNameLst>
                                          <p:attrName>ppt_x</p:attrName>
                                        </p:attrNameLst>
                                      </p:cBhvr>
                                      <p:tavLst>
                                        <p:tav tm="0">
                                          <p:val>
                                            <p:strVal val="ppt_x"/>
                                          </p:val>
                                        </p:tav>
                                        <p:tav tm="100000">
                                          <p:val>
                                            <p:strVal val="ppt_x"/>
                                          </p:val>
                                        </p:tav>
                                      </p:tavLst>
                                    </p:anim>
                                    <p:anim calcmode="lin" valueType="num">
                                      <p:cBhvr>
                                        <p:cTn id="18" dur="1000"/>
                                        <p:tgtEl>
                                          <p:spTgt spid="12"/>
                                        </p:tgtEl>
                                        <p:attrNameLst>
                                          <p:attrName>ppt_y</p:attrName>
                                        </p:attrNameLst>
                                      </p:cBhvr>
                                      <p:tavLst>
                                        <p:tav tm="0">
                                          <p:val>
                                            <p:strVal val="ppt_y"/>
                                          </p:val>
                                        </p:tav>
                                        <p:tav tm="100000">
                                          <p:val>
                                            <p:strVal val="ppt_y+.1"/>
                                          </p:val>
                                        </p:tav>
                                      </p:tavLst>
                                    </p:anim>
                                    <p:set>
                                      <p:cBhvr>
                                        <p:cTn id="19"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1"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Wer „entdeckte“ die Erdanziehungskraft? </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a:solidFill>
                  <a:schemeClr val="tx1"/>
                </a:solidFill>
              </a:rPr>
              <a:t>Blaise Pascal</a:t>
            </a:r>
          </a:p>
        </p:txBody>
      </p:sp>
      <p:sp>
        <p:nvSpPr>
          <p:cNvPr id="12" name="Rechteck 11"/>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Isaac Newton</a:t>
            </a:r>
            <a:endParaRPr lang="de-DE" dirty="0">
              <a:solidFill>
                <a:schemeClr val="tx1"/>
              </a:solidFill>
            </a:endParaRPr>
          </a:p>
        </p:txBody>
      </p:sp>
      <p:sp>
        <p:nvSpPr>
          <p:cNvPr id="13" name="Rechteck 12"/>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Nicolaus Kopernikus</a:t>
            </a:r>
            <a:endParaRPr lang="de-DE" dirty="0">
              <a:solidFill>
                <a:schemeClr val="tx1"/>
              </a:solidFill>
            </a:endParaRPr>
          </a:p>
        </p:txBody>
      </p:sp>
    </p:spTree>
    <p:extLst>
      <p:ext uri="{BB962C8B-B14F-4D97-AF65-F5344CB8AC3E}">
        <p14:creationId xmlns:p14="http://schemas.microsoft.com/office/powerpoint/2010/main" val="321135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1"/>
                                        </p:tgtEl>
                                      </p:cBhvr>
                                    </p:animEffect>
                                    <p:anim calcmode="lin" valueType="num">
                                      <p:cBhvr>
                                        <p:cTn id="12" dur="1000"/>
                                        <p:tgtEl>
                                          <p:spTgt spid="11"/>
                                        </p:tgtEl>
                                        <p:attrNameLst>
                                          <p:attrName>ppt_x</p:attrName>
                                        </p:attrNameLst>
                                      </p:cBhvr>
                                      <p:tavLst>
                                        <p:tav tm="0">
                                          <p:val>
                                            <p:strVal val="ppt_x"/>
                                          </p:val>
                                        </p:tav>
                                        <p:tav tm="100000">
                                          <p:val>
                                            <p:strVal val="ppt_x"/>
                                          </p:val>
                                        </p:tav>
                                      </p:tavLst>
                                    </p:anim>
                                    <p:anim calcmode="lin" valueType="num">
                                      <p:cBhvr>
                                        <p:cTn id="13" dur="1000"/>
                                        <p:tgtEl>
                                          <p:spTgt spid="11"/>
                                        </p:tgtEl>
                                        <p:attrNameLst>
                                          <p:attrName>ppt_y</p:attrName>
                                        </p:attrNameLst>
                                      </p:cBhvr>
                                      <p:tavLst>
                                        <p:tav tm="0">
                                          <p:val>
                                            <p:strVal val="ppt_y"/>
                                          </p:val>
                                        </p:tav>
                                        <p:tav tm="100000">
                                          <p:val>
                                            <p:strVal val="ppt_y+.1"/>
                                          </p:val>
                                        </p:tav>
                                      </p:tavLst>
                                    </p:anim>
                                    <p:set>
                                      <p:cBhvr>
                                        <p:cTn id="14" dur="1" fill="hold">
                                          <p:stCondLst>
                                            <p:cond delay="999"/>
                                          </p:stCondLst>
                                        </p:cTn>
                                        <p:tgtEl>
                                          <p:spTgt spid="11"/>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3"/>
                                        </p:tgtEl>
                                      </p:cBhvr>
                                    </p:animEffect>
                                    <p:anim calcmode="lin" valueType="num">
                                      <p:cBhvr>
                                        <p:cTn id="17" dur="1000"/>
                                        <p:tgtEl>
                                          <p:spTgt spid="13"/>
                                        </p:tgtEl>
                                        <p:attrNameLst>
                                          <p:attrName>ppt_x</p:attrName>
                                        </p:attrNameLst>
                                      </p:cBhvr>
                                      <p:tavLst>
                                        <p:tav tm="0">
                                          <p:val>
                                            <p:strVal val="ppt_x"/>
                                          </p:val>
                                        </p:tav>
                                        <p:tav tm="100000">
                                          <p:val>
                                            <p:strVal val="ppt_x"/>
                                          </p:val>
                                        </p:tav>
                                      </p:tavLst>
                                    </p:anim>
                                    <p:anim calcmode="lin" valueType="num">
                                      <p:cBhvr>
                                        <p:cTn id="18" dur="1000"/>
                                        <p:tgtEl>
                                          <p:spTgt spid="13"/>
                                        </p:tgtEl>
                                        <p:attrNameLst>
                                          <p:attrName>ppt_y</p:attrName>
                                        </p:attrNameLst>
                                      </p:cBhvr>
                                      <p:tavLst>
                                        <p:tav tm="0">
                                          <p:val>
                                            <p:strVal val="ppt_y"/>
                                          </p:val>
                                        </p:tav>
                                        <p:tav tm="100000">
                                          <p:val>
                                            <p:strVal val="ppt_y+.1"/>
                                          </p:val>
                                        </p:tav>
                                      </p:tavLst>
                                    </p:anim>
                                    <p:set>
                                      <p:cBhvr>
                                        <p:cTn id="19" dur="1" fill="hold">
                                          <p:stCondLst>
                                            <p:cond delay="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1"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Welcher </a:t>
            </a:r>
            <a:r>
              <a:rPr lang="de-DE" dirty="0" smtClean="0">
                <a:solidFill>
                  <a:schemeClr val="tx1"/>
                </a:solidFill>
              </a:rPr>
              <a:t>Fluss fließt durch Budapest?</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Wolga</a:t>
            </a:r>
            <a:endParaRPr lang="de-DE" dirty="0">
              <a:solidFill>
                <a:schemeClr val="tx1"/>
              </a:solidFill>
            </a:endParaRPr>
          </a:p>
        </p:txBody>
      </p:sp>
      <p:sp>
        <p:nvSpPr>
          <p:cNvPr id="12" name="Rechteck 11"/>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Donau</a:t>
            </a:r>
            <a:endParaRPr lang="de-DE" dirty="0">
              <a:solidFill>
                <a:schemeClr val="tx1"/>
              </a:solidFill>
            </a:endParaRPr>
          </a:p>
        </p:txBody>
      </p:sp>
      <p:sp>
        <p:nvSpPr>
          <p:cNvPr id="13" name="Rechteck 12"/>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Moldau</a:t>
            </a:r>
            <a:endParaRPr lang="de-DE" dirty="0">
              <a:solidFill>
                <a:schemeClr val="tx1"/>
              </a:solidFill>
            </a:endParaRPr>
          </a:p>
        </p:txBody>
      </p:sp>
    </p:spTree>
    <p:extLst>
      <p:ext uri="{BB962C8B-B14F-4D97-AF65-F5344CB8AC3E}">
        <p14:creationId xmlns:p14="http://schemas.microsoft.com/office/powerpoint/2010/main" val="389438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1"/>
                                        </p:tgtEl>
                                      </p:cBhvr>
                                    </p:animEffect>
                                    <p:anim calcmode="lin" valueType="num">
                                      <p:cBhvr>
                                        <p:cTn id="12" dur="1000"/>
                                        <p:tgtEl>
                                          <p:spTgt spid="11"/>
                                        </p:tgtEl>
                                        <p:attrNameLst>
                                          <p:attrName>ppt_x</p:attrName>
                                        </p:attrNameLst>
                                      </p:cBhvr>
                                      <p:tavLst>
                                        <p:tav tm="0">
                                          <p:val>
                                            <p:strVal val="ppt_x"/>
                                          </p:val>
                                        </p:tav>
                                        <p:tav tm="100000">
                                          <p:val>
                                            <p:strVal val="ppt_x"/>
                                          </p:val>
                                        </p:tav>
                                      </p:tavLst>
                                    </p:anim>
                                    <p:anim calcmode="lin" valueType="num">
                                      <p:cBhvr>
                                        <p:cTn id="13" dur="1000"/>
                                        <p:tgtEl>
                                          <p:spTgt spid="11"/>
                                        </p:tgtEl>
                                        <p:attrNameLst>
                                          <p:attrName>ppt_y</p:attrName>
                                        </p:attrNameLst>
                                      </p:cBhvr>
                                      <p:tavLst>
                                        <p:tav tm="0">
                                          <p:val>
                                            <p:strVal val="ppt_y"/>
                                          </p:val>
                                        </p:tav>
                                        <p:tav tm="100000">
                                          <p:val>
                                            <p:strVal val="ppt_y+.1"/>
                                          </p:val>
                                        </p:tav>
                                      </p:tavLst>
                                    </p:anim>
                                    <p:set>
                                      <p:cBhvr>
                                        <p:cTn id="14" dur="1" fill="hold">
                                          <p:stCondLst>
                                            <p:cond delay="999"/>
                                          </p:stCondLst>
                                        </p:cTn>
                                        <p:tgtEl>
                                          <p:spTgt spid="11"/>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3"/>
                                        </p:tgtEl>
                                      </p:cBhvr>
                                    </p:animEffect>
                                    <p:anim calcmode="lin" valueType="num">
                                      <p:cBhvr>
                                        <p:cTn id="17" dur="1000"/>
                                        <p:tgtEl>
                                          <p:spTgt spid="13"/>
                                        </p:tgtEl>
                                        <p:attrNameLst>
                                          <p:attrName>ppt_x</p:attrName>
                                        </p:attrNameLst>
                                      </p:cBhvr>
                                      <p:tavLst>
                                        <p:tav tm="0">
                                          <p:val>
                                            <p:strVal val="ppt_x"/>
                                          </p:val>
                                        </p:tav>
                                        <p:tav tm="100000">
                                          <p:val>
                                            <p:strVal val="ppt_x"/>
                                          </p:val>
                                        </p:tav>
                                      </p:tavLst>
                                    </p:anim>
                                    <p:anim calcmode="lin" valueType="num">
                                      <p:cBhvr>
                                        <p:cTn id="18" dur="1000"/>
                                        <p:tgtEl>
                                          <p:spTgt spid="13"/>
                                        </p:tgtEl>
                                        <p:attrNameLst>
                                          <p:attrName>ppt_y</p:attrName>
                                        </p:attrNameLst>
                                      </p:cBhvr>
                                      <p:tavLst>
                                        <p:tav tm="0">
                                          <p:val>
                                            <p:strVal val="ppt_y"/>
                                          </p:val>
                                        </p:tav>
                                        <p:tav tm="100000">
                                          <p:val>
                                            <p:strVal val="ppt_y+.1"/>
                                          </p:val>
                                        </p:tav>
                                      </p:tavLst>
                                    </p:anim>
                                    <p:set>
                                      <p:cBhvr>
                                        <p:cTn id="19" dur="1" fill="hold">
                                          <p:stCondLst>
                                            <p:cond delay="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1"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Welches sind in Deutschland die beliebtesten Haustiere? </a:t>
            </a:r>
            <a:endParaRPr lang="de-DE" dirty="0">
              <a:solidFill>
                <a:schemeClr val="tx1"/>
              </a:solidFill>
            </a:endParaRPr>
          </a:p>
        </p:txBody>
      </p:sp>
      <p:sp>
        <p:nvSpPr>
          <p:cNvPr id="11" name="Rechteck 10">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8" name="Rechteck 7"/>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Meerschweinchen </a:t>
            </a:r>
            <a:endParaRPr lang="de-DE" dirty="0">
              <a:solidFill>
                <a:schemeClr val="tx1"/>
              </a:solidFill>
            </a:endParaRPr>
          </a:p>
        </p:txBody>
      </p:sp>
      <p:sp>
        <p:nvSpPr>
          <p:cNvPr id="10" name="Rechteck 9"/>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Fische</a:t>
            </a:r>
            <a:endParaRPr lang="de-DE" dirty="0">
              <a:solidFill>
                <a:schemeClr val="tx1"/>
              </a:solidFill>
            </a:endParaRPr>
          </a:p>
        </p:txBody>
      </p:sp>
      <p:sp>
        <p:nvSpPr>
          <p:cNvPr id="12" name="Rechteck 11"/>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Ziervögel</a:t>
            </a:r>
            <a:endParaRPr lang="de-DE" dirty="0">
              <a:solidFill>
                <a:schemeClr val="tx1"/>
              </a:solidFill>
            </a:endParaRPr>
          </a:p>
        </p:txBody>
      </p:sp>
    </p:spTree>
    <p:extLst>
      <p:ext uri="{BB962C8B-B14F-4D97-AF65-F5344CB8AC3E}">
        <p14:creationId xmlns:p14="http://schemas.microsoft.com/office/powerpoint/2010/main" val="415049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8"/>
                                        </p:tgtEl>
                                      </p:cBhvr>
                                    </p:animEffect>
                                    <p:anim calcmode="lin" valueType="num">
                                      <p:cBhvr>
                                        <p:cTn id="12" dur="1000"/>
                                        <p:tgtEl>
                                          <p:spTgt spid="8"/>
                                        </p:tgtEl>
                                        <p:attrNameLst>
                                          <p:attrName>ppt_x</p:attrName>
                                        </p:attrNameLst>
                                      </p:cBhvr>
                                      <p:tavLst>
                                        <p:tav tm="0">
                                          <p:val>
                                            <p:strVal val="ppt_x"/>
                                          </p:val>
                                        </p:tav>
                                        <p:tav tm="100000">
                                          <p:val>
                                            <p:strVal val="ppt_x"/>
                                          </p:val>
                                        </p:tav>
                                      </p:tavLst>
                                    </p:anim>
                                    <p:anim calcmode="lin" valueType="num">
                                      <p:cBhvr>
                                        <p:cTn id="13" dur="1000"/>
                                        <p:tgtEl>
                                          <p:spTgt spid="8"/>
                                        </p:tgtEl>
                                        <p:attrNameLst>
                                          <p:attrName>ppt_y</p:attrName>
                                        </p:attrNameLst>
                                      </p:cBhvr>
                                      <p:tavLst>
                                        <p:tav tm="0">
                                          <p:val>
                                            <p:strVal val="ppt_y"/>
                                          </p:val>
                                        </p:tav>
                                        <p:tav tm="100000">
                                          <p:val>
                                            <p:strVal val="ppt_y+.1"/>
                                          </p:val>
                                        </p:tav>
                                      </p:tavLst>
                                    </p:anim>
                                    <p:set>
                                      <p:cBhvr>
                                        <p:cTn id="14" dur="1" fill="hold">
                                          <p:stCondLst>
                                            <p:cond delay="999"/>
                                          </p:stCondLst>
                                        </p:cTn>
                                        <p:tgtEl>
                                          <p:spTgt spid="8"/>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0"/>
                                        </p:tgtEl>
                                      </p:cBhvr>
                                    </p:animEffect>
                                    <p:anim calcmode="lin" valueType="num">
                                      <p:cBhvr>
                                        <p:cTn id="17" dur="1000"/>
                                        <p:tgtEl>
                                          <p:spTgt spid="10"/>
                                        </p:tgtEl>
                                        <p:attrNameLst>
                                          <p:attrName>ppt_x</p:attrName>
                                        </p:attrNameLst>
                                      </p:cBhvr>
                                      <p:tavLst>
                                        <p:tav tm="0">
                                          <p:val>
                                            <p:strVal val="ppt_x"/>
                                          </p:val>
                                        </p:tav>
                                        <p:tav tm="100000">
                                          <p:val>
                                            <p:strVal val="ppt_x"/>
                                          </p:val>
                                        </p:tav>
                                      </p:tavLst>
                                    </p:anim>
                                    <p:anim calcmode="lin" valueType="num">
                                      <p:cBhvr>
                                        <p:cTn id="18" dur="1000"/>
                                        <p:tgtEl>
                                          <p:spTgt spid="10"/>
                                        </p:tgtEl>
                                        <p:attrNameLst>
                                          <p:attrName>ppt_y</p:attrName>
                                        </p:attrNameLst>
                                      </p:cBhvr>
                                      <p:tavLst>
                                        <p:tav tm="0">
                                          <p:val>
                                            <p:strVal val="ppt_y"/>
                                          </p:val>
                                        </p:tav>
                                        <p:tav tm="100000">
                                          <p:val>
                                            <p:strVal val="ppt_y+.1"/>
                                          </p:val>
                                        </p:tav>
                                      </p:tavLst>
                                    </p:anim>
                                    <p:set>
                                      <p:cBhvr>
                                        <p:cTn id="19"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8"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Welches </a:t>
            </a:r>
            <a:r>
              <a:rPr lang="de-DE" dirty="0" smtClean="0">
                <a:solidFill>
                  <a:schemeClr val="tx1"/>
                </a:solidFill>
              </a:rPr>
              <a:t>Fleisch wurde/wird der Salami beigemischt? </a:t>
            </a:r>
            <a:endParaRPr lang="de-DE" dirty="0">
              <a:solidFill>
                <a:schemeClr val="tx1"/>
              </a:solidFill>
            </a:endParaRPr>
          </a:p>
        </p:txBody>
      </p:sp>
      <p:sp>
        <p:nvSpPr>
          <p:cNvPr id="10" name="Rechteck 9">
            <a:hlinkClick r:id="rId3" action="ppaction://hlinksldjump"/>
          </p:cNvPr>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6" name="Rechteck 15"/>
          <p:cNvSpPr/>
          <p:nvPr/>
        </p:nvSpPr>
        <p:spPr>
          <a:xfrm>
            <a:off x="1419044"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Katze </a:t>
            </a:r>
            <a:endParaRPr lang="de-DE" dirty="0">
              <a:solidFill>
                <a:schemeClr val="tx1"/>
              </a:solidFill>
            </a:endParaRPr>
          </a:p>
        </p:txBody>
      </p:sp>
      <p:sp>
        <p:nvSpPr>
          <p:cNvPr id="17" name="Rechteck 16"/>
          <p:cNvSpPr/>
          <p:nvPr/>
        </p:nvSpPr>
        <p:spPr>
          <a:xfrm>
            <a:off x="3659676"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smtClean="0">
                <a:solidFill>
                  <a:schemeClr val="tx1"/>
                </a:solidFill>
              </a:rPr>
              <a:t>Esel</a:t>
            </a:r>
            <a:endParaRPr lang="de-DE" dirty="0">
              <a:solidFill>
                <a:schemeClr val="tx1"/>
              </a:solidFill>
            </a:endParaRPr>
          </a:p>
        </p:txBody>
      </p:sp>
      <p:sp>
        <p:nvSpPr>
          <p:cNvPr id="18" name="Rechteck 17"/>
          <p:cNvSpPr/>
          <p:nvPr/>
        </p:nvSpPr>
        <p:spPr>
          <a:xfrm>
            <a:off x="5883540" y="1710368"/>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3</a:t>
            </a:r>
            <a:endParaRPr lang="de-DE" dirty="0"/>
          </a:p>
          <a:p>
            <a:pPr algn="ctr"/>
            <a:r>
              <a:rPr lang="de-DE" dirty="0" smtClean="0">
                <a:solidFill>
                  <a:schemeClr val="tx1"/>
                </a:solidFill>
              </a:rPr>
              <a:t>Huhn</a:t>
            </a:r>
            <a:endParaRPr lang="de-DE" dirty="0">
              <a:solidFill>
                <a:schemeClr val="tx1"/>
              </a:solidFill>
            </a:endParaRPr>
          </a:p>
        </p:txBody>
      </p:sp>
    </p:spTree>
    <p:extLst>
      <p:ext uri="{BB962C8B-B14F-4D97-AF65-F5344CB8AC3E}">
        <p14:creationId xmlns:p14="http://schemas.microsoft.com/office/powerpoint/2010/main" val="181654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6"/>
                                        </p:tgtEl>
                                      </p:cBhvr>
                                    </p:animEffect>
                                    <p:anim calcmode="lin" valueType="num">
                                      <p:cBhvr>
                                        <p:cTn id="12" dur="1000"/>
                                        <p:tgtEl>
                                          <p:spTgt spid="16"/>
                                        </p:tgtEl>
                                        <p:attrNameLst>
                                          <p:attrName>ppt_x</p:attrName>
                                        </p:attrNameLst>
                                      </p:cBhvr>
                                      <p:tavLst>
                                        <p:tav tm="0">
                                          <p:val>
                                            <p:strVal val="ppt_x"/>
                                          </p:val>
                                        </p:tav>
                                        <p:tav tm="100000">
                                          <p:val>
                                            <p:strVal val="ppt_x"/>
                                          </p:val>
                                        </p:tav>
                                      </p:tavLst>
                                    </p:anim>
                                    <p:anim calcmode="lin" valueType="num">
                                      <p:cBhvr>
                                        <p:cTn id="13" dur="1000"/>
                                        <p:tgtEl>
                                          <p:spTgt spid="16"/>
                                        </p:tgtEl>
                                        <p:attrNameLst>
                                          <p:attrName>ppt_y</p:attrName>
                                        </p:attrNameLst>
                                      </p:cBhvr>
                                      <p:tavLst>
                                        <p:tav tm="0">
                                          <p:val>
                                            <p:strVal val="ppt_y"/>
                                          </p:val>
                                        </p:tav>
                                        <p:tav tm="100000">
                                          <p:val>
                                            <p:strVal val="ppt_y+.1"/>
                                          </p:val>
                                        </p:tav>
                                      </p:tavLst>
                                    </p:anim>
                                    <p:set>
                                      <p:cBhvr>
                                        <p:cTn id="14" dur="1" fill="hold">
                                          <p:stCondLst>
                                            <p:cond delay="999"/>
                                          </p:stCondLst>
                                        </p:cTn>
                                        <p:tgtEl>
                                          <p:spTgt spid="16"/>
                                        </p:tgtEl>
                                        <p:attrNameLst>
                                          <p:attrName>style.visibility</p:attrName>
                                        </p:attrNameLst>
                                      </p:cBhvr>
                                      <p:to>
                                        <p:strVal val="hidden"/>
                                      </p:to>
                                    </p:set>
                                  </p:childTnLst>
                                </p:cTn>
                              </p:par>
                              <p:par>
                                <p:cTn id="15" presetID="42" presetClass="exit" presetSubtype="0" fill="hold" grpId="0" nodeType="withEffect">
                                  <p:stCondLst>
                                    <p:cond delay="0"/>
                                  </p:stCondLst>
                                  <p:childTnLst>
                                    <p:animEffect transition="out" filter="fade">
                                      <p:cBhvr>
                                        <p:cTn id="16" dur="1000"/>
                                        <p:tgtEl>
                                          <p:spTgt spid="18"/>
                                        </p:tgtEl>
                                      </p:cBhvr>
                                    </p:animEffect>
                                    <p:anim calcmode="lin" valueType="num">
                                      <p:cBhvr>
                                        <p:cTn id="17" dur="1000"/>
                                        <p:tgtEl>
                                          <p:spTgt spid="18"/>
                                        </p:tgtEl>
                                        <p:attrNameLst>
                                          <p:attrName>ppt_x</p:attrName>
                                        </p:attrNameLst>
                                      </p:cBhvr>
                                      <p:tavLst>
                                        <p:tav tm="0">
                                          <p:val>
                                            <p:strVal val="ppt_x"/>
                                          </p:val>
                                        </p:tav>
                                        <p:tav tm="100000">
                                          <p:val>
                                            <p:strVal val="ppt_x"/>
                                          </p:val>
                                        </p:tav>
                                      </p:tavLst>
                                    </p:anim>
                                    <p:anim calcmode="lin" valueType="num">
                                      <p:cBhvr>
                                        <p:cTn id="18" dur="1000"/>
                                        <p:tgtEl>
                                          <p:spTgt spid="18"/>
                                        </p:tgtEl>
                                        <p:attrNameLst>
                                          <p:attrName>ppt_y</p:attrName>
                                        </p:attrNameLst>
                                      </p:cBhvr>
                                      <p:tavLst>
                                        <p:tav tm="0">
                                          <p:val>
                                            <p:strVal val="ppt_y"/>
                                          </p:val>
                                        </p:tav>
                                        <p:tav tm="100000">
                                          <p:val>
                                            <p:strVal val="ppt_y+.1"/>
                                          </p:val>
                                        </p:tav>
                                      </p:tavLst>
                                    </p:anim>
                                    <p:set>
                                      <p:cBhvr>
                                        <p:cTn id="19" dur="1" fill="hold">
                                          <p:stCondLst>
                                            <p:cond delay="9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6"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94952" y="1045180"/>
            <a:ext cx="367408" cy="4832092"/>
          </a:xfrm>
          <a:prstGeom prst="rect">
            <a:avLst/>
          </a:prstGeom>
          <a:noFill/>
        </p:spPr>
        <p:txBody>
          <a:bodyPr wrap="none" rtlCol="0">
            <a:spAutoFit/>
          </a:bodyPr>
          <a:lstStyle/>
          <a:p>
            <a:r>
              <a:rPr lang="de-DE" sz="2800" dirty="0" smtClean="0">
                <a:solidFill>
                  <a:schemeClr val="bg1"/>
                </a:solidFill>
              </a:rPr>
              <a:t>6</a:t>
            </a:r>
          </a:p>
          <a:p>
            <a:endParaRPr lang="de-DE" sz="2800" dirty="0">
              <a:solidFill>
                <a:schemeClr val="bg1"/>
              </a:solidFill>
            </a:endParaRPr>
          </a:p>
          <a:p>
            <a:r>
              <a:rPr lang="de-DE" sz="2800" dirty="0" smtClean="0">
                <a:solidFill>
                  <a:schemeClr val="bg1"/>
                </a:solidFill>
              </a:rPr>
              <a:t>5</a:t>
            </a:r>
          </a:p>
          <a:p>
            <a:endParaRPr lang="de-DE" sz="2800" dirty="0">
              <a:solidFill>
                <a:schemeClr val="bg1"/>
              </a:solidFill>
            </a:endParaRPr>
          </a:p>
          <a:p>
            <a:r>
              <a:rPr lang="de-DE" sz="2800" dirty="0" smtClean="0">
                <a:solidFill>
                  <a:schemeClr val="bg1"/>
                </a:solidFill>
              </a:rPr>
              <a:t>4</a:t>
            </a:r>
          </a:p>
          <a:p>
            <a:endParaRPr lang="de-DE" sz="2800" dirty="0">
              <a:solidFill>
                <a:schemeClr val="bg1"/>
              </a:solidFill>
            </a:endParaRPr>
          </a:p>
          <a:p>
            <a:r>
              <a:rPr lang="de-DE" sz="2800" dirty="0" smtClean="0">
                <a:solidFill>
                  <a:schemeClr val="bg1"/>
                </a:solidFill>
              </a:rPr>
              <a:t>3</a:t>
            </a:r>
          </a:p>
          <a:p>
            <a:endParaRPr lang="de-DE" sz="2800" dirty="0">
              <a:solidFill>
                <a:schemeClr val="bg1"/>
              </a:solidFill>
            </a:endParaRPr>
          </a:p>
          <a:p>
            <a:r>
              <a:rPr lang="de-DE" sz="2800" dirty="0" smtClean="0">
                <a:solidFill>
                  <a:schemeClr val="bg1"/>
                </a:solidFill>
              </a:rPr>
              <a:t>2</a:t>
            </a:r>
          </a:p>
          <a:p>
            <a:endParaRPr lang="de-DE" sz="2800" dirty="0">
              <a:solidFill>
                <a:schemeClr val="bg1"/>
              </a:solidFill>
            </a:endParaRPr>
          </a:p>
          <a:p>
            <a:r>
              <a:rPr lang="de-DE" sz="2800" dirty="0" smtClean="0">
                <a:solidFill>
                  <a:schemeClr val="bg1"/>
                </a:solidFill>
              </a:rPr>
              <a:t>1</a:t>
            </a:r>
          </a:p>
        </p:txBody>
      </p:sp>
      <p:sp>
        <p:nvSpPr>
          <p:cNvPr id="9" name="Rechteck 8"/>
          <p:cNvSpPr/>
          <p:nvPr/>
        </p:nvSpPr>
        <p:spPr>
          <a:xfrm>
            <a:off x="1619672" y="536566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0" name="Rechteck 9"/>
          <p:cNvSpPr/>
          <p:nvPr/>
        </p:nvSpPr>
        <p:spPr>
          <a:xfrm>
            <a:off x="2771800" y="536566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1" name="Rechteck 10"/>
          <p:cNvSpPr/>
          <p:nvPr/>
        </p:nvSpPr>
        <p:spPr>
          <a:xfrm>
            <a:off x="3851920" y="536566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2" name="Rechteck 11"/>
          <p:cNvSpPr/>
          <p:nvPr/>
        </p:nvSpPr>
        <p:spPr>
          <a:xfrm>
            <a:off x="5004048" y="536566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3" name="Rechteck 12"/>
          <p:cNvSpPr/>
          <p:nvPr/>
        </p:nvSpPr>
        <p:spPr>
          <a:xfrm>
            <a:off x="1619672" y="450156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4" name="Rechteck 13"/>
          <p:cNvSpPr/>
          <p:nvPr/>
        </p:nvSpPr>
        <p:spPr>
          <a:xfrm>
            <a:off x="2771800" y="450156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5" name="Rechteck 14"/>
          <p:cNvSpPr/>
          <p:nvPr/>
        </p:nvSpPr>
        <p:spPr>
          <a:xfrm>
            <a:off x="3851920" y="450156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6" name="Rechteck 15"/>
          <p:cNvSpPr/>
          <p:nvPr/>
        </p:nvSpPr>
        <p:spPr>
          <a:xfrm>
            <a:off x="5004048" y="450156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7" name="Rechteck 16"/>
          <p:cNvSpPr/>
          <p:nvPr/>
        </p:nvSpPr>
        <p:spPr>
          <a:xfrm>
            <a:off x="1619672" y="3637468"/>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8" name="Rechteck 17"/>
          <p:cNvSpPr/>
          <p:nvPr/>
        </p:nvSpPr>
        <p:spPr>
          <a:xfrm>
            <a:off x="2771800" y="3637468"/>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19" name="Rechteck 18"/>
          <p:cNvSpPr/>
          <p:nvPr/>
        </p:nvSpPr>
        <p:spPr>
          <a:xfrm>
            <a:off x="3851920" y="3637468"/>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1" name="Rechteck 20"/>
          <p:cNvSpPr/>
          <p:nvPr/>
        </p:nvSpPr>
        <p:spPr>
          <a:xfrm>
            <a:off x="1619672" y="284538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2" name="Rechteck 21"/>
          <p:cNvSpPr/>
          <p:nvPr/>
        </p:nvSpPr>
        <p:spPr>
          <a:xfrm>
            <a:off x="2771800" y="284538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3" name="Rechteck 22"/>
          <p:cNvSpPr/>
          <p:nvPr/>
        </p:nvSpPr>
        <p:spPr>
          <a:xfrm>
            <a:off x="3851920" y="2845380"/>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5" name="Rechteck 24"/>
          <p:cNvSpPr/>
          <p:nvPr/>
        </p:nvSpPr>
        <p:spPr>
          <a:xfrm>
            <a:off x="1619672" y="198128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6" name="Rechteck 25"/>
          <p:cNvSpPr/>
          <p:nvPr/>
        </p:nvSpPr>
        <p:spPr>
          <a:xfrm>
            <a:off x="2771800" y="198128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9" name="Rechteck 28"/>
          <p:cNvSpPr/>
          <p:nvPr/>
        </p:nvSpPr>
        <p:spPr>
          <a:xfrm>
            <a:off x="1619672" y="1117188"/>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30" name="Rechteck 29"/>
          <p:cNvSpPr/>
          <p:nvPr/>
        </p:nvSpPr>
        <p:spPr>
          <a:xfrm>
            <a:off x="2771800" y="1117188"/>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4" name="Rechteck 23"/>
          <p:cNvSpPr/>
          <p:nvPr/>
        </p:nvSpPr>
        <p:spPr>
          <a:xfrm>
            <a:off x="3851920" y="1981284"/>
            <a:ext cx="864096" cy="2880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7" name="Rechteck 26"/>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28" name="Rechteck 27"/>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8728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90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fade">
                                      <p:cBhvr>
                                        <p:cTn id="56" dur="500"/>
                                        <p:tgtEl>
                                          <p:spTgt spid="2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500"/>
                                        <p:tgtEl>
                                          <p:spTgt spid="22"/>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500"/>
                                        <p:tgtEl>
                                          <p:spTgt spid="26"/>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fade">
                                      <p:cBhvr>
                                        <p:cTn id="78" dur="500"/>
                                        <p:tgtEl>
                                          <p:spTgt spid="29"/>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1" grpId="0" animBg="1"/>
      <p:bldP spid="22" grpId="0" animBg="1"/>
      <p:bldP spid="23" grpId="0" animBg="1"/>
      <p:bldP spid="25" grpId="0" animBg="1"/>
      <p:bldP spid="26" grpId="0" animBg="1"/>
      <p:bldP spid="29" grpId="0" animBg="1"/>
      <p:bldP spid="30" grpId="0" animBg="1"/>
      <p:bldP spid="24" grpId="0" animBg="1"/>
      <p:bldP spid="2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Welche Farbe hat der Hut bei „ Fang den Hut“, der am wertvollsten ist?</a:t>
            </a:r>
            <a:endParaRPr lang="de-DE" dirty="0">
              <a:solidFill>
                <a:schemeClr val="tx1"/>
              </a:solidFill>
            </a:endParaRPr>
          </a:p>
        </p:txBody>
      </p:sp>
      <p:sp>
        <p:nvSpPr>
          <p:cNvPr id="10" name="Rechteck 9"/>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244036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1</a:t>
            </a:r>
          </a:p>
          <a:p>
            <a:pPr algn="ctr"/>
            <a:r>
              <a:rPr lang="de-DE" dirty="0" smtClean="0">
                <a:solidFill>
                  <a:schemeClr val="tx1"/>
                </a:solidFill>
              </a:rPr>
              <a:t>rot</a:t>
            </a:r>
            <a:endParaRPr lang="de-DE" dirty="0">
              <a:solidFill>
                <a:schemeClr val="tx1"/>
              </a:solidFill>
            </a:endParaRPr>
          </a:p>
        </p:txBody>
      </p:sp>
      <p:sp>
        <p:nvSpPr>
          <p:cNvPr id="12" name="Rechteck 11"/>
          <p:cNvSpPr/>
          <p:nvPr/>
        </p:nvSpPr>
        <p:spPr>
          <a:xfrm>
            <a:off x="468099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Antwort </a:t>
            </a:r>
            <a:r>
              <a:rPr lang="de-DE" dirty="0" smtClean="0"/>
              <a:t>2</a:t>
            </a:r>
            <a:endParaRPr lang="de-DE" dirty="0"/>
          </a:p>
          <a:p>
            <a:pPr algn="ctr"/>
            <a:r>
              <a:rPr lang="de-DE" dirty="0" err="1" smtClean="0">
                <a:solidFill>
                  <a:schemeClr val="tx1"/>
                </a:solidFill>
              </a:rPr>
              <a:t>gold</a:t>
            </a:r>
            <a:endParaRPr lang="de-DE" dirty="0">
              <a:solidFill>
                <a:schemeClr val="tx1"/>
              </a:solidFill>
            </a:endParaRPr>
          </a:p>
        </p:txBody>
      </p:sp>
    </p:spTree>
    <p:extLst>
      <p:ext uri="{BB962C8B-B14F-4D97-AF65-F5344CB8AC3E}">
        <p14:creationId xmlns:p14="http://schemas.microsoft.com/office/powerpoint/2010/main" val="214171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1"/>
                                        </p:tgtEl>
                                      </p:cBhvr>
                                    </p:animEffect>
                                    <p:anim calcmode="lin" valueType="num">
                                      <p:cBhvr>
                                        <p:cTn id="12" dur="1000"/>
                                        <p:tgtEl>
                                          <p:spTgt spid="11"/>
                                        </p:tgtEl>
                                        <p:attrNameLst>
                                          <p:attrName>ppt_x</p:attrName>
                                        </p:attrNameLst>
                                      </p:cBhvr>
                                      <p:tavLst>
                                        <p:tav tm="0">
                                          <p:val>
                                            <p:strVal val="ppt_x"/>
                                          </p:val>
                                        </p:tav>
                                        <p:tav tm="100000">
                                          <p:val>
                                            <p:strVal val="ppt_x"/>
                                          </p:val>
                                        </p:tav>
                                      </p:tavLst>
                                    </p:anim>
                                    <p:anim calcmode="lin" valueType="num">
                                      <p:cBhvr>
                                        <p:cTn id="13" dur="1000"/>
                                        <p:tgtEl>
                                          <p:spTgt spid="11"/>
                                        </p:tgtEl>
                                        <p:attrNameLst>
                                          <p:attrName>ppt_y</p:attrName>
                                        </p:attrNameLst>
                                      </p:cBhvr>
                                      <p:tavLst>
                                        <p:tav tm="0">
                                          <p:val>
                                            <p:strVal val="ppt_y"/>
                                          </p:val>
                                        </p:tav>
                                        <p:tav tm="100000">
                                          <p:val>
                                            <p:strVal val="ppt_y+.1"/>
                                          </p:val>
                                        </p:tav>
                                      </p:tavLst>
                                    </p:anim>
                                    <p:set>
                                      <p:cBhvr>
                                        <p:cTn id="14"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251520" y="94655"/>
            <a:ext cx="8640960" cy="332656"/>
          </a:xfrm>
          <a:prstGeom prst="rect">
            <a:avLst/>
          </a:prstGeom>
          <a:gradFill flip="none" rotWithShape="1">
            <a:gsLst>
              <a:gs pos="40000">
                <a:schemeClr val="accent3">
                  <a:lumMod val="50000"/>
                </a:schemeClr>
              </a:gs>
              <a:gs pos="60000">
                <a:srgbClr val="FF0000"/>
              </a:gs>
            </a:gsLst>
            <a:lin ang="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56" name="Rechteck 55"/>
          <p:cNvSpPr/>
          <p:nvPr/>
        </p:nvSpPr>
        <p:spPr>
          <a:xfrm>
            <a:off x="251520" y="94655"/>
            <a:ext cx="8640960" cy="332656"/>
          </a:xfrm>
          <a:prstGeom prst="rect">
            <a:avLst/>
          </a:prstGeom>
          <a:noFill/>
          <a:ln>
            <a:solidFill>
              <a:srgbClr val="FFFF0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sp>
        <p:nvSpPr>
          <p:cNvPr id="9" name="Rechteck 8"/>
          <p:cNvSpPr/>
          <p:nvPr/>
        </p:nvSpPr>
        <p:spPr>
          <a:xfrm>
            <a:off x="467544" y="908720"/>
            <a:ext cx="8208912"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solidFill>
                  <a:schemeClr val="tx1"/>
                </a:solidFill>
              </a:rPr>
              <a:t>Wer hat bisher die meisten Oskars bekommen?</a:t>
            </a:r>
            <a:endParaRPr lang="de-DE" dirty="0">
              <a:solidFill>
                <a:schemeClr val="tx1"/>
              </a:solidFill>
            </a:endParaRPr>
          </a:p>
        </p:txBody>
      </p:sp>
      <p:sp>
        <p:nvSpPr>
          <p:cNvPr id="10" name="Rechteck 9"/>
          <p:cNvSpPr/>
          <p:nvPr/>
        </p:nvSpPr>
        <p:spPr>
          <a:xfrm>
            <a:off x="7982232" y="5481228"/>
            <a:ext cx="1008112"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11" name="Rechteck 10"/>
          <p:cNvSpPr/>
          <p:nvPr/>
        </p:nvSpPr>
        <p:spPr>
          <a:xfrm>
            <a:off x="2440360"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Antwort 1</a:t>
            </a:r>
          </a:p>
          <a:p>
            <a:pPr algn="ctr"/>
            <a:r>
              <a:rPr lang="de-DE" dirty="0">
                <a:solidFill>
                  <a:schemeClr val="tx1"/>
                </a:solidFill>
              </a:rPr>
              <a:t>Walter Elias </a:t>
            </a:r>
            <a:endParaRPr lang="de-DE" dirty="0" smtClean="0">
              <a:solidFill>
                <a:schemeClr val="tx1"/>
              </a:solidFill>
            </a:endParaRPr>
          </a:p>
          <a:p>
            <a:pPr algn="ctr"/>
            <a:r>
              <a:rPr lang="de-DE" dirty="0" smtClean="0">
                <a:solidFill>
                  <a:schemeClr val="tx1"/>
                </a:solidFill>
              </a:rPr>
              <a:t>„</a:t>
            </a:r>
            <a:r>
              <a:rPr lang="de-DE" dirty="0">
                <a:solidFill>
                  <a:schemeClr val="tx1"/>
                </a:solidFill>
              </a:rPr>
              <a:t>Walt“ Disney</a:t>
            </a:r>
          </a:p>
        </p:txBody>
      </p:sp>
      <p:sp>
        <p:nvSpPr>
          <p:cNvPr id="12" name="Rechteck 11"/>
          <p:cNvSpPr/>
          <p:nvPr/>
        </p:nvSpPr>
        <p:spPr>
          <a:xfrm>
            <a:off x="4680992" y="1717720"/>
            <a:ext cx="2088232" cy="2791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smtClean="0"/>
              <a:t>Antwort </a:t>
            </a:r>
            <a:r>
              <a:rPr lang="de-DE" dirty="0"/>
              <a:t>2</a:t>
            </a:r>
          </a:p>
          <a:p>
            <a:pPr algn="ctr"/>
            <a:r>
              <a:rPr lang="de-DE" dirty="0" smtClean="0">
                <a:solidFill>
                  <a:schemeClr val="tx1"/>
                </a:solidFill>
              </a:rPr>
              <a:t>Charly Chaplin</a:t>
            </a:r>
            <a:endParaRPr lang="de-DE" dirty="0">
              <a:solidFill>
                <a:schemeClr val="tx1"/>
              </a:solidFill>
            </a:endParaRPr>
          </a:p>
        </p:txBody>
      </p:sp>
    </p:spTree>
    <p:extLst>
      <p:ext uri="{BB962C8B-B14F-4D97-AF65-F5344CB8AC3E}">
        <p14:creationId xmlns:p14="http://schemas.microsoft.com/office/powerpoint/2010/main" val="185969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90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xit" presetSubtype="0" fill="hold" grpId="0" nodeType="clickEffect">
                                  <p:stCondLst>
                                    <p:cond delay="0"/>
                                  </p:stCondLst>
                                  <p:childTnLst>
                                    <p:animEffect transition="out" filter="fade">
                                      <p:cBhvr>
                                        <p:cTn id="11" dur="1000"/>
                                        <p:tgtEl>
                                          <p:spTgt spid="12"/>
                                        </p:tgtEl>
                                      </p:cBhvr>
                                    </p:animEffect>
                                    <p:anim calcmode="lin" valueType="num">
                                      <p:cBhvr>
                                        <p:cTn id="12" dur="1000"/>
                                        <p:tgtEl>
                                          <p:spTgt spid="12"/>
                                        </p:tgtEl>
                                        <p:attrNameLst>
                                          <p:attrName>ppt_x</p:attrName>
                                        </p:attrNameLst>
                                      </p:cBhvr>
                                      <p:tavLst>
                                        <p:tav tm="0">
                                          <p:val>
                                            <p:strVal val="ppt_x"/>
                                          </p:val>
                                        </p:tav>
                                        <p:tav tm="100000">
                                          <p:val>
                                            <p:strVal val="ppt_x"/>
                                          </p:val>
                                        </p:tav>
                                      </p:tavLst>
                                    </p:anim>
                                    <p:anim calcmode="lin" valueType="num">
                                      <p:cBhvr>
                                        <p:cTn id="13" dur="1000"/>
                                        <p:tgtEl>
                                          <p:spTgt spid="12"/>
                                        </p:tgtEl>
                                        <p:attrNameLst>
                                          <p:attrName>ppt_y</p:attrName>
                                        </p:attrNameLst>
                                      </p:cBhvr>
                                      <p:tavLst>
                                        <p:tav tm="0">
                                          <p:val>
                                            <p:strVal val="ppt_y"/>
                                          </p:val>
                                        </p:tav>
                                        <p:tav tm="100000">
                                          <p:val>
                                            <p:strVal val="ppt_y+.1"/>
                                          </p:val>
                                        </p:tav>
                                      </p:tavLst>
                                    </p:anim>
                                    <p:set>
                                      <p:cBhvr>
                                        <p:cTn id="14"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577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9315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1:</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2212465" cy="830997"/>
          </a:xfrm>
          <a:prstGeom prst="rect">
            <a:avLst/>
          </a:prstGeom>
          <a:noFill/>
        </p:spPr>
        <p:txBody>
          <a:bodyPr wrap="none" rtlCol="0">
            <a:spAutoFit/>
          </a:bodyPr>
          <a:lstStyle/>
          <a:p>
            <a:r>
              <a:rPr lang="de-DE" sz="2400" b="1" dirty="0" smtClean="0">
                <a:solidFill>
                  <a:schemeClr val="bg1"/>
                </a:solidFill>
                <a:hlinkClick r:id="rId2" action="ppaction://hlinksldjump"/>
              </a:rPr>
              <a:t>Kategorie 1:</a:t>
            </a:r>
            <a:endParaRPr lang="de-DE" sz="2400" b="1" dirty="0" smtClean="0">
              <a:solidFill>
                <a:schemeClr val="bg1"/>
              </a:solidFill>
            </a:endParaRPr>
          </a:p>
          <a:p>
            <a:r>
              <a:rPr lang="de-DE" sz="2400" b="1" dirty="0" smtClean="0">
                <a:solidFill>
                  <a:schemeClr val="bg1"/>
                </a:solidFill>
              </a:rPr>
              <a:t>Wann war das? </a:t>
            </a:r>
            <a:endParaRPr lang="de-DE" sz="2400" b="1" dirty="0">
              <a:solidFill>
                <a:schemeClr val="bg1"/>
              </a:solidFill>
            </a:endParaRPr>
          </a:p>
        </p:txBody>
      </p:sp>
      <p:sp>
        <p:nvSpPr>
          <p:cNvPr id="4" name="Textfeld 3"/>
          <p:cNvSpPr txBox="1"/>
          <p:nvPr/>
        </p:nvSpPr>
        <p:spPr>
          <a:xfrm>
            <a:off x="539552" y="2814027"/>
            <a:ext cx="1955985" cy="830997"/>
          </a:xfrm>
          <a:prstGeom prst="rect">
            <a:avLst/>
          </a:prstGeom>
          <a:noFill/>
        </p:spPr>
        <p:txBody>
          <a:bodyPr wrap="none" rtlCol="0">
            <a:spAutoFit/>
          </a:bodyPr>
          <a:lstStyle/>
          <a:p>
            <a:r>
              <a:rPr lang="de-DE" sz="2400" b="1" dirty="0">
                <a:solidFill>
                  <a:schemeClr val="bg1"/>
                </a:solidFill>
                <a:hlinkClick r:id="rId3" action="ppaction://hlinksldjump"/>
              </a:rPr>
              <a:t>Kategorie </a:t>
            </a:r>
            <a:r>
              <a:rPr lang="de-DE" sz="2400" b="1" dirty="0" smtClean="0">
                <a:solidFill>
                  <a:schemeClr val="bg1"/>
                </a:solidFill>
                <a:hlinkClick r:id="rId3" action="ppaction://hlinksldjump"/>
              </a:rPr>
              <a:t>2:</a:t>
            </a:r>
            <a:endParaRPr lang="de-DE" sz="2400" b="1" dirty="0" smtClean="0">
              <a:solidFill>
                <a:schemeClr val="bg1"/>
              </a:solidFill>
            </a:endParaRPr>
          </a:p>
          <a:p>
            <a:r>
              <a:rPr lang="de-DE" sz="2400" b="1" dirty="0" smtClean="0">
                <a:solidFill>
                  <a:schemeClr val="bg1"/>
                </a:solidFill>
              </a:rPr>
              <a:t>Wo liegt was?</a:t>
            </a:r>
            <a:endParaRPr lang="de-DE" sz="2400" b="1" dirty="0">
              <a:solidFill>
                <a:schemeClr val="bg1"/>
              </a:solidFill>
            </a:endParaRPr>
          </a:p>
        </p:txBody>
      </p:sp>
      <p:sp>
        <p:nvSpPr>
          <p:cNvPr id="6" name="Ellipse 5"/>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smtClean="0"/>
              <a:t>1</a:t>
            </a:r>
            <a:endParaRPr lang="de-DE" sz="4800" dirty="0"/>
          </a:p>
        </p:txBody>
      </p:sp>
    </p:spTree>
    <p:extLst>
      <p:ext uri="{BB962C8B-B14F-4D97-AF65-F5344CB8AC3E}">
        <p14:creationId xmlns:p14="http://schemas.microsoft.com/office/powerpoint/2010/main" val="1901237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2:</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1847172" cy="830997"/>
          </a:xfrm>
          <a:prstGeom prst="rect">
            <a:avLst/>
          </a:prstGeom>
          <a:noFill/>
        </p:spPr>
        <p:txBody>
          <a:bodyPr wrap="none" rtlCol="0">
            <a:spAutoFit/>
          </a:bodyPr>
          <a:lstStyle/>
          <a:p>
            <a:r>
              <a:rPr lang="de-DE" sz="2400" b="1" dirty="0" smtClean="0">
                <a:solidFill>
                  <a:schemeClr val="bg1"/>
                </a:solidFill>
                <a:hlinkClick r:id="rId2" action="ppaction://hlinksldjump"/>
              </a:rPr>
              <a:t>Kategorie 3:</a:t>
            </a:r>
            <a:endParaRPr lang="de-DE" sz="2400" b="1" dirty="0" smtClean="0">
              <a:solidFill>
                <a:schemeClr val="bg1"/>
              </a:solidFill>
            </a:endParaRPr>
          </a:p>
          <a:p>
            <a:r>
              <a:rPr lang="de-DE" sz="2400" b="1" dirty="0" smtClean="0">
                <a:solidFill>
                  <a:schemeClr val="bg1"/>
                </a:solidFill>
              </a:rPr>
              <a:t>Was </a:t>
            </a:r>
            <a:r>
              <a:rPr lang="de-DE" sz="2400" b="1" dirty="0" smtClean="0">
                <a:solidFill>
                  <a:schemeClr val="bg1"/>
                </a:solidFill>
              </a:rPr>
              <a:t>stimmt</a:t>
            </a:r>
            <a:r>
              <a:rPr lang="de-DE" sz="2400" b="1" dirty="0" smtClean="0">
                <a:solidFill>
                  <a:schemeClr val="bg1"/>
                </a:solidFill>
              </a:rPr>
              <a:t>?</a:t>
            </a:r>
            <a:endParaRPr lang="de-DE" sz="2400" b="1" dirty="0">
              <a:solidFill>
                <a:schemeClr val="bg1"/>
              </a:solidFill>
            </a:endParaRPr>
          </a:p>
        </p:txBody>
      </p:sp>
      <p:sp>
        <p:nvSpPr>
          <p:cNvPr id="4" name="Textfeld 3"/>
          <p:cNvSpPr txBox="1"/>
          <p:nvPr/>
        </p:nvSpPr>
        <p:spPr>
          <a:xfrm>
            <a:off x="539552" y="2814027"/>
            <a:ext cx="1774140" cy="830997"/>
          </a:xfrm>
          <a:prstGeom prst="rect">
            <a:avLst/>
          </a:prstGeom>
          <a:noFill/>
        </p:spPr>
        <p:txBody>
          <a:bodyPr wrap="none" rtlCol="0">
            <a:spAutoFit/>
          </a:bodyPr>
          <a:lstStyle/>
          <a:p>
            <a:r>
              <a:rPr lang="de-DE" sz="2400" b="1" dirty="0">
                <a:solidFill>
                  <a:schemeClr val="bg1"/>
                </a:solidFill>
                <a:hlinkClick r:id="rId3" action="ppaction://hlinksldjump"/>
              </a:rPr>
              <a:t>Kategorie 4</a:t>
            </a:r>
            <a:r>
              <a:rPr lang="de-DE" sz="2400" b="1" dirty="0" smtClean="0">
                <a:solidFill>
                  <a:schemeClr val="bg1"/>
                </a:solidFill>
                <a:hlinkClick r:id="rId3" action="ppaction://hlinksldjump"/>
              </a:rPr>
              <a:t>:</a:t>
            </a:r>
            <a:endParaRPr lang="de-DE" sz="2400" b="1" dirty="0" smtClean="0">
              <a:solidFill>
                <a:schemeClr val="bg1"/>
              </a:solidFill>
            </a:endParaRPr>
          </a:p>
          <a:p>
            <a:r>
              <a:rPr lang="de-DE" sz="2400" b="1" dirty="0" smtClean="0">
                <a:solidFill>
                  <a:schemeClr val="bg1"/>
                </a:solidFill>
              </a:rPr>
              <a:t>Berufe</a:t>
            </a:r>
            <a:endParaRPr lang="de-DE" sz="2400" b="1" dirty="0">
              <a:solidFill>
                <a:schemeClr val="bg1"/>
              </a:solidFill>
            </a:endParaRPr>
          </a:p>
        </p:txBody>
      </p:sp>
      <p:sp>
        <p:nvSpPr>
          <p:cNvPr id="5" name="Ellipse 4"/>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smtClean="0"/>
              <a:t>2</a:t>
            </a:r>
            <a:endParaRPr lang="de-DE" sz="4800" dirty="0"/>
          </a:p>
        </p:txBody>
      </p:sp>
    </p:spTree>
    <p:extLst>
      <p:ext uri="{BB962C8B-B14F-4D97-AF65-F5344CB8AC3E}">
        <p14:creationId xmlns:p14="http://schemas.microsoft.com/office/powerpoint/2010/main" val="2685659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1:</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3729804" cy="830997"/>
          </a:xfrm>
          <a:prstGeom prst="rect">
            <a:avLst/>
          </a:prstGeom>
          <a:noFill/>
        </p:spPr>
        <p:txBody>
          <a:bodyPr wrap="none" rtlCol="0">
            <a:spAutoFit/>
          </a:bodyPr>
          <a:lstStyle/>
          <a:p>
            <a:r>
              <a:rPr lang="de-DE" sz="2400" b="1" dirty="0" smtClean="0">
                <a:solidFill>
                  <a:schemeClr val="bg1"/>
                </a:solidFill>
                <a:hlinkClick r:id="rId2" action="ppaction://hlinksldjump"/>
              </a:rPr>
              <a:t>Kategorie 5:</a:t>
            </a:r>
            <a:endParaRPr lang="de-DE" sz="2400" b="1" dirty="0" smtClean="0">
              <a:solidFill>
                <a:schemeClr val="bg1"/>
              </a:solidFill>
            </a:endParaRPr>
          </a:p>
          <a:p>
            <a:r>
              <a:rPr lang="de-DE" sz="2400" b="1" dirty="0" smtClean="0">
                <a:solidFill>
                  <a:schemeClr val="bg1"/>
                </a:solidFill>
              </a:rPr>
              <a:t>Ich </a:t>
            </a:r>
            <a:r>
              <a:rPr lang="de-DE" sz="2400" b="1" dirty="0" smtClean="0">
                <a:solidFill>
                  <a:schemeClr val="bg1"/>
                </a:solidFill>
              </a:rPr>
              <a:t>glaub, </a:t>
            </a:r>
            <a:r>
              <a:rPr lang="de-DE" sz="2400" b="1" dirty="0" smtClean="0">
                <a:solidFill>
                  <a:schemeClr val="bg1"/>
                </a:solidFill>
              </a:rPr>
              <a:t>ich </a:t>
            </a:r>
            <a:r>
              <a:rPr lang="de-DE" sz="2400" b="1" dirty="0" smtClean="0">
                <a:solidFill>
                  <a:schemeClr val="bg1"/>
                </a:solidFill>
              </a:rPr>
              <a:t>steh </a:t>
            </a:r>
            <a:r>
              <a:rPr lang="de-DE" sz="2400" b="1" dirty="0" smtClean="0">
                <a:solidFill>
                  <a:schemeClr val="bg1"/>
                </a:solidFill>
              </a:rPr>
              <a:t>im </a:t>
            </a:r>
            <a:r>
              <a:rPr lang="de-DE" sz="2400" b="1" dirty="0" smtClean="0">
                <a:solidFill>
                  <a:schemeClr val="bg1"/>
                </a:solidFill>
              </a:rPr>
              <a:t>Wald</a:t>
            </a:r>
            <a:endParaRPr lang="de-DE" sz="2400" b="1" dirty="0">
              <a:solidFill>
                <a:schemeClr val="bg1"/>
              </a:solidFill>
            </a:endParaRPr>
          </a:p>
        </p:txBody>
      </p:sp>
      <p:sp>
        <p:nvSpPr>
          <p:cNvPr id="4" name="Textfeld 3"/>
          <p:cNvSpPr txBox="1"/>
          <p:nvPr/>
        </p:nvSpPr>
        <p:spPr>
          <a:xfrm>
            <a:off x="539552" y="2814027"/>
            <a:ext cx="2202719" cy="830997"/>
          </a:xfrm>
          <a:prstGeom prst="rect">
            <a:avLst/>
          </a:prstGeom>
          <a:noFill/>
        </p:spPr>
        <p:txBody>
          <a:bodyPr wrap="none" rtlCol="0">
            <a:spAutoFit/>
          </a:bodyPr>
          <a:lstStyle/>
          <a:p>
            <a:r>
              <a:rPr lang="de-DE" sz="2400" b="1" dirty="0">
                <a:solidFill>
                  <a:schemeClr val="bg1"/>
                </a:solidFill>
                <a:hlinkClick r:id="rId3" action="ppaction://hlinksldjump"/>
              </a:rPr>
              <a:t>Kategorie 6</a:t>
            </a:r>
            <a:r>
              <a:rPr lang="de-DE" sz="2400" b="1" dirty="0" smtClean="0">
                <a:solidFill>
                  <a:schemeClr val="bg1"/>
                </a:solidFill>
                <a:hlinkClick r:id="rId3" action="ppaction://hlinksldjump"/>
              </a:rPr>
              <a:t>:</a:t>
            </a:r>
            <a:endParaRPr lang="de-DE" sz="2400" b="1" dirty="0" smtClean="0">
              <a:solidFill>
                <a:schemeClr val="bg1"/>
              </a:solidFill>
            </a:endParaRPr>
          </a:p>
          <a:p>
            <a:r>
              <a:rPr lang="de-DE" sz="2400" b="1" dirty="0" smtClean="0">
                <a:solidFill>
                  <a:schemeClr val="bg1"/>
                </a:solidFill>
              </a:rPr>
              <a:t>Es war </a:t>
            </a:r>
            <a:r>
              <a:rPr lang="de-DE" sz="2400" b="1" dirty="0" smtClean="0">
                <a:solidFill>
                  <a:schemeClr val="bg1"/>
                </a:solidFill>
              </a:rPr>
              <a:t>einmal…</a:t>
            </a:r>
            <a:endParaRPr lang="de-DE" sz="2400" b="1" dirty="0">
              <a:solidFill>
                <a:schemeClr val="bg1"/>
              </a:solidFill>
            </a:endParaRPr>
          </a:p>
        </p:txBody>
      </p:sp>
      <p:sp>
        <p:nvSpPr>
          <p:cNvPr id="5" name="Ellipse 4"/>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a:t>3</a:t>
            </a:r>
          </a:p>
        </p:txBody>
      </p:sp>
    </p:spTree>
    <p:extLst>
      <p:ext uri="{BB962C8B-B14F-4D97-AF65-F5344CB8AC3E}">
        <p14:creationId xmlns:p14="http://schemas.microsoft.com/office/powerpoint/2010/main" val="4115982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2:</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2156937" cy="830997"/>
          </a:xfrm>
          <a:prstGeom prst="rect">
            <a:avLst/>
          </a:prstGeom>
          <a:noFill/>
        </p:spPr>
        <p:txBody>
          <a:bodyPr wrap="none" rtlCol="0">
            <a:spAutoFit/>
          </a:bodyPr>
          <a:lstStyle/>
          <a:p>
            <a:r>
              <a:rPr lang="de-DE" sz="2400" b="1" dirty="0" smtClean="0">
                <a:solidFill>
                  <a:schemeClr val="bg1"/>
                </a:solidFill>
                <a:hlinkClick r:id="rId2" action="ppaction://hlinksldjump"/>
              </a:rPr>
              <a:t>Kategorie 7:</a:t>
            </a:r>
            <a:endParaRPr lang="de-DE" sz="2400" b="1" dirty="0" smtClean="0">
              <a:solidFill>
                <a:schemeClr val="bg1"/>
              </a:solidFill>
            </a:endParaRPr>
          </a:p>
          <a:p>
            <a:r>
              <a:rPr lang="de-DE" sz="2400" b="1" dirty="0" smtClean="0">
                <a:solidFill>
                  <a:schemeClr val="bg1"/>
                </a:solidFill>
              </a:rPr>
              <a:t>Kennst du den?</a:t>
            </a:r>
            <a:endParaRPr lang="de-DE" sz="2400" b="1" dirty="0">
              <a:solidFill>
                <a:schemeClr val="bg1"/>
              </a:solidFill>
            </a:endParaRPr>
          </a:p>
        </p:txBody>
      </p:sp>
      <p:sp>
        <p:nvSpPr>
          <p:cNvPr id="4" name="Textfeld 3"/>
          <p:cNvSpPr txBox="1"/>
          <p:nvPr/>
        </p:nvSpPr>
        <p:spPr>
          <a:xfrm>
            <a:off x="539552" y="2814027"/>
            <a:ext cx="2398605" cy="830997"/>
          </a:xfrm>
          <a:prstGeom prst="rect">
            <a:avLst/>
          </a:prstGeom>
          <a:noFill/>
        </p:spPr>
        <p:txBody>
          <a:bodyPr wrap="none" rtlCol="0">
            <a:spAutoFit/>
          </a:bodyPr>
          <a:lstStyle/>
          <a:p>
            <a:r>
              <a:rPr lang="de-DE" sz="2400" b="1" dirty="0">
                <a:solidFill>
                  <a:schemeClr val="bg1"/>
                </a:solidFill>
                <a:hlinkClick r:id="rId3" action="ppaction://hlinksldjump"/>
              </a:rPr>
              <a:t>Kategorie </a:t>
            </a:r>
            <a:r>
              <a:rPr lang="de-DE" sz="2400" b="1" dirty="0" smtClean="0">
                <a:solidFill>
                  <a:schemeClr val="bg1"/>
                </a:solidFill>
                <a:hlinkClick r:id="rId3" action="ppaction://hlinksldjump"/>
              </a:rPr>
              <a:t>8:</a:t>
            </a:r>
            <a:endParaRPr lang="de-DE" sz="2400" b="1" dirty="0" smtClean="0">
              <a:solidFill>
                <a:schemeClr val="bg1"/>
              </a:solidFill>
            </a:endParaRPr>
          </a:p>
          <a:p>
            <a:r>
              <a:rPr lang="de-DE" sz="2400" b="1" dirty="0" smtClean="0">
                <a:solidFill>
                  <a:schemeClr val="bg1"/>
                </a:solidFill>
              </a:rPr>
              <a:t>Stadt, Land, </a:t>
            </a:r>
            <a:r>
              <a:rPr lang="de-DE" sz="2400" b="1" dirty="0" smtClean="0">
                <a:solidFill>
                  <a:schemeClr val="bg1"/>
                </a:solidFill>
              </a:rPr>
              <a:t>Fluss</a:t>
            </a:r>
            <a:endParaRPr lang="de-DE" sz="2400" b="1" dirty="0">
              <a:solidFill>
                <a:schemeClr val="bg1"/>
              </a:solidFill>
            </a:endParaRPr>
          </a:p>
        </p:txBody>
      </p:sp>
      <p:sp>
        <p:nvSpPr>
          <p:cNvPr id="5" name="Ellipse 4"/>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a:t>4</a:t>
            </a:r>
          </a:p>
        </p:txBody>
      </p:sp>
    </p:spTree>
    <p:extLst>
      <p:ext uri="{BB962C8B-B14F-4D97-AF65-F5344CB8AC3E}">
        <p14:creationId xmlns:p14="http://schemas.microsoft.com/office/powerpoint/2010/main" val="1766431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1:</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1774140" cy="830997"/>
          </a:xfrm>
          <a:prstGeom prst="rect">
            <a:avLst/>
          </a:prstGeom>
          <a:noFill/>
        </p:spPr>
        <p:txBody>
          <a:bodyPr wrap="none" rtlCol="0">
            <a:spAutoFit/>
          </a:bodyPr>
          <a:lstStyle/>
          <a:p>
            <a:r>
              <a:rPr lang="de-DE" sz="2400" b="1" dirty="0" smtClean="0">
                <a:solidFill>
                  <a:schemeClr val="bg1"/>
                </a:solidFill>
                <a:hlinkClick r:id="rId3" action="ppaction://hlinksldjump"/>
              </a:rPr>
              <a:t>Kategorie 9:</a:t>
            </a:r>
            <a:endParaRPr lang="de-DE" sz="2400" b="1" dirty="0" smtClean="0">
              <a:solidFill>
                <a:schemeClr val="bg1"/>
              </a:solidFill>
            </a:endParaRPr>
          </a:p>
          <a:p>
            <a:r>
              <a:rPr lang="de-DE" sz="2400" b="1" dirty="0" smtClean="0">
                <a:solidFill>
                  <a:schemeClr val="bg1"/>
                </a:solidFill>
              </a:rPr>
              <a:t>Natur </a:t>
            </a:r>
            <a:r>
              <a:rPr lang="de-DE" sz="2400" b="1" dirty="0" smtClean="0">
                <a:solidFill>
                  <a:schemeClr val="bg1"/>
                </a:solidFill>
              </a:rPr>
              <a:t>pur</a:t>
            </a:r>
            <a:endParaRPr lang="de-DE" sz="2400" b="1" dirty="0">
              <a:solidFill>
                <a:schemeClr val="bg1"/>
              </a:solidFill>
            </a:endParaRPr>
          </a:p>
        </p:txBody>
      </p:sp>
      <p:sp>
        <p:nvSpPr>
          <p:cNvPr id="4" name="Textfeld 3"/>
          <p:cNvSpPr txBox="1"/>
          <p:nvPr/>
        </p:nvSpPr>
        <p:spPr>
          <a:xfrm>
            <a:off x="539552" y="2814027"/>
            <a:ext cx="1998176" cy="830997"/>
          </a:xfrm>
          <a:prstGeom prst="rect">
            <a:avLst/>
          </a:prstGeom>
          <a:noFill/>
        </p:spPr>
        <p:txBody>
          <a:bodyPr wrap="none" rtlCol="0">
            <a:spAutoFit/>
          </a:bodyPr>
          <a:lstStyle/>
          <a:p>
            <a:r>
              <a:rPr lang="de-DE" sz="2400" b="1" dirty="0">
                <a:solidFill>
                  <a:schemeClr val="bg1"/>
                </a:solidFill>
                <a:hlinkClick r:id="rId4" action="ppaction://hlinksldjump"/>
              </a:rPr>
              <a:t>Kategorie </a:t>
            </a:r>
            <a:r>
              <a:rPr lang="de-DE" sz="2400" b="1" dirty="0" smtClean="0">
                <a:solidFill>
                  <a:schemeClr val="bg1"/>
                </a:solidFill>
                <a:hlinkClick r:id="rId4" action="ppaction://hlinksldjump"/>
              </a:rPr>
              <a:t>10:</a:t>
            </a:r>
            <a:endParaRPr lang="de-DE" sz="2400" b="1" dirty="0" smtClean="0">
              <a:solidFill>
                <a:schemeClr val="bg1"/>
              </a:solidFill>
            </a:endParaRPr>
          </a:p>
          <a:p>
            <a:r>
              <a:rPr lang="de-DE" sz="2400" b="1" dirty="0" smtClean="0">
                <a:solidFill>
                  <a:schemeClr val="bg1"/>
                </a:solidFill>
              </a:rPr>
              <a:t>Guten </a:t>
            </a:r>
            <a:r>
              <a:rPr lang="de-DE" sz="2400" b="1" dirty="0" smtClean="0">
                <a:solidFill>
                  <a:schemeClr val="bg1"/>
                </a:solidFill>
              </a:rPr>
              <a:t>Appetit</a:t>
            </a:r>
            <a:endParaRPr lang="de-DE" sz="2400" b="1" dirty="0">
              <a:solidFill>
                <a:schemeClr val="bg1"/>
              </a:solidFill>
            </a:endParaRPr>
          </a:p>
        </p:txBody>
      </p:sp>
      <p:sp>
        <p:nvSpPr>
          <p:cNvPr id="5" name="Ellipse 4"/>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a:t>5</a:t>
            </a:r>
          </a:p>
        </p:txBody>
      </p:sp>
    </p:spTree>
    <p:extLst>
      <p:ext uri="{BB962C8B-B14F-4D97-AF65-F5344CB8AC3E}">
        <p14:creationId xmlns:p14="http://schemas.microsoft.com/office/powerpoint/2010/main" val="3080109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467544" y="409146"/>
            <a:ext cx="4093878" cy="830997"/>
          </a:xfrm>
          <a:prstGeom prst="rect">
            <a:avLst/>
          </a:prstGeom>
          <a:noFill/>
        </p:spPr>
        <p:txBody>
          <a:bodyPr wrap="none" rtlCol="0">
            <a:spAutoFit/>
          </a:bodyPr>
          <a:lstStyle/>
          <a:p>
            <a:r>
              <a:rPr lang="de-DE" sz="2400" b="1" dirty="0" smtClean="0">
                <a:solidFill>
                  <a:schemeClr val="bg1"/>
                </a:solidFill>
              </a:rPr>
              <a:t>Gruppe 2:</a:t>
            </a:r>
          </a:p>
          <a:p>
            <a:r>
              <a:rPr lang="de-DE" sz="2400" b="1" dirty="0" smtClean="0">
                <a:solidFill>
                  <a:schemeClr val="bg1"/>
                </a:solidFill>
              </a:rPr>
              <a:t>Welche Kategorie darf es </a:t>
            </a:r>
            <a:r>
              <a:rPr lang="de-DE" sz="2400" b="1" dirty="0" smtClean="0">
                <a:solidFill>
                  <a:schemeClr val="bg1"/>
                </a:solidFill>
              </a:rPr>
              <a:t>sein?</a:t>
            </a:r>
            <a:endParaRPr lang="de-DE" sz="2400" b="1" dirty="0">
              <a:solidFill>
                <a:schemeClr val="bg1"/>
              </a:solidFill>
            </a:endParaRPr>
          </a:p>
        </p:txBody>
      </p:sp>
      <p:sp>
        <p:nvSpPr>
          <p:cNvPr id="3" name="Textfeld 2"/>
          <p:cNvSpPr txBox="1"/>
          <p:nvPr/>
        </p:nvSpPr>
        <p:spPr>
          <a:xfrm>
            <a:off x="539552" y="1589891"/>
            <a:ext cx="3444854" cy="830997"/>
          </a:xfrm>
          <a:prstGeom prst="rect">
            <a:avLst/>
          </a:prstGeom>
          <a:noFill/>
        </p:spPr>
        <p:txBody>
          <a:bodyPr wrap="none" rtlCol="0">
            <a:spAutoFit/>
          </a:bodyPr>
          <a:lstStyle/>
          <a:p>
            <a:r>
              <a:rPr lang="de-DE" sz="2400" b="1" dirty="0" smtClean="0">
                <a:solidFill>
                  <a:schemeClr val="bg1"/>
                </a:solidFill>
                <a:hlinkClick r:id="rId2" action="ppaction://hlinksldjump"/>
              </a:rPr>
              <a:t>Kategorie 11:</a:t>
            </a:r>
            <a:endParaRPr lang="de-DE" sz="2400" b="1" dirty="0" smtClean="0">
              <a:solidFill>
                <a:schemeClr val="bg1"/>
              </a:solidFill>
            </a:endParaRPr>
          </a:p>
          <a:p>
            <a:r>
              <a:rPr lang="de-DE" sz="2400" b="1" dirty="0" smtClean="0">
                <a:solidFill>
                  <a:schemeClr val="bg1"/>
                </a:solidFill>
              </a:rPr>
              <a:t>Mensch </a:t>
            </a:r>
            <a:r>
              <a:rPr lang="de-DE" sz="2400" b="1" dirty="0" smtClean="0">
                <a:solidFill>
                  <a:schemeClr val="bg1"/>
                </a:solidFill>
              </a:rPr>
              <a:t>ärgre </a:t>
            </a:r>
            <a:r>
              <a:rPr lang="de-DE" sz="2400" b="1" dirty="0" smtClean="0">
                <a:solidFill>
                  <a:schemeClr val="bg1"/>
                </a:solidFill>
              </a:rPr>
              <a:t>dich nicht!</a:t>
            </a:r>
            <a:endParaRPr lang="de-DE" sz="2400" b="1" dirty="0">
              <a:solidFill>
                <a:schemeClr val="bg1"/>
              </a:solidFill>
            </a:endParaRPr>
          </a:p>
        </p:txBody>
      </p:sp>
      <p:sp>
        <p:nvSpPr>
          <p:cNvPr id="4" name="Textfeld 3"/>
          <p:cNvSpPr txBox="1"/>
          <p:nvPr/>
        </p:nvSpPr>
        <p:spPr>
          <a:xfrm>
            <a:off x="539552" y="2814027"/>
            <a:ext cx="2123274" cy="830997"/>
          </a:xfrm>
          <a:prstGeom prst="rect">
            <a:avLst/>
          </a:prstGeom>
          <a:noFill/>
        </p:spPr>
        <p:txBody>
          <a:bodyPr wrap="none" rtlCol="0">
            <a:spAutoFit/>
          </a:bodyPr>
          <a:lstStyle/>
          <a:p>
            <a:r>
              <a:rPr lang="de-DE" sz="2400" b="1" dirty="0">
                <a:solidFill>
                  <a:schemeClr val="bg1"/>
                </a:solidFill>
                <a:hlinkClick r:id="rId3" action="ppaction://hlinksldjump"/>
              </a:rPr>
              <a:t>Kategorie </a:t>
            </a:r>
            <a:r>
              <a:rPr lang="de-DE" sz="2400" b="1" dirty="0" smtClean="0">
                <a:solidFill>
                  <a:schemeClr val="bg1"/>
                </a:solidFill>
                <a:hlinkClick r:id="rId3" action="ppaction://hlinksldjump"/>
              </a:rPr>
              <a:t>12:</a:t>
            </a:r>
            <a:endParaRPr lang="de-DE" sz="2400" b="1" dirty="0" smtClean="0">
              <a:solidFill>
                <a:schemeClr val="bg1"/>
              </a:solidFill>
            </a:endParaRPr>
          </a:p>
          <a:p>
            <a:r>
              <a:rPr lang="de-DE" sz="2400" b="1" dirty="0" smtClean="0">
                <a:solidFill>
                  <a:schemeClr val="bg1"/>
                </a:solidFill>
              </a:rPr>
              <a:t>Das war spitze!</a:t>
            </a:r>
            <a:endParaRPr lang="de-DE" sz="2400" b="1" dirty="0">
              <a:solidFill>
                <a:schemeClr val="bg1"/>
              </a:solidFill>
            </a:endParaRPr>
          </a:p>
        </p:txBody>
      </p:sp>
      <p:sp>
        <p:nvSpPr>
          <p:cNvPr id="5" name="Ellipse 4"/>
          <p:cNvSpPr/>
          <p:nvPr/>
        </p:nvSpPr>
        <p:spPr>
          <a:xfrm>
            <a:off x="7589531" y="260648"/>
            <a:ext cx="936104" cy="1596244"/>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e-DE" sz="4800" dirty="0"/>
              <a:t>6</a:t>
            </a:r>
          </a:p>
        </p:txBody>
      </p:sp>
    </p:spTree>
    <p:extLst>
      <p:ext uri="{BB962C8B-B14F-4D97-AF65-F5344CB8AC3E}">
        <p14:creationId xmlns:p14="http://schemas.microsoft.com/office/powerpoint/2010/main" val="225838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1799</Words>
  <Application>Microsoft Office PowerPoint</Application>
  <PresentationFormat>Bildschirmpräsentation (4:3)</PresentationFormat>
  <Paragraphs>225</Paragraphs>
  <Slides>22</Slides>
  <Notes>15</Notes>
  <HiddenSlides>0</HiddenSlides>
  <MMClips>0</MMClips>
  <ScaleCrop>false</ScaleCrop>
  <HeadingPairs>
    <vt:vector size="4" baseType="variant">
      <vt:variant>
        <vt:lpstr>Design</vt:lpstr>
      </vt:variant>
      <vt:variant>
        <vt:i4>2</vt:i4>
      </vt:variant>
      <vt:variant>
        <vt:lpstr>Folientitel</vt:lpstr>
      </vt:variant>
      <vt:variant>
        <vt:i4>22</vt:i4>
      </vt:variant>
    </vt:vector>
  </HeadingPairs>
  <TitlesOfParts>
    <vt:vector size="24" baseType="lpstr">
      <vt:lpstr>Larissa</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Ronnie Berzins</dc:creator>
  <cp:lastModifiedBy>Ronnie Berzins</cp:lastModifiedBy>
  <cp:revision>53</cp:revision>
  <dcterms:created xsi:type="dcterms:W3CDTF">2012-01-12T07:57:01Z</dcterms:created>
  <dcterms:modified xsi:type="dcterms:W3CDTF">2012-01-14T14:42:05Z</dcterms:modified>
</cp:coreProperties>
</file>