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1"/>
  </p:notesMasterIdLst>
  <p:sldIdLst>
    <p:sldId id="257" r:id="rId3"/>
    <p:sldId id="280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81" r:id="rId12"/>
    <p:sldId id="282" r:id="rId13"/>
    <p:sldId id="258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79" r:id="rId3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7106" autoAdjust="0"/>
    <p:restoredTop sz="93759" autoAdjust="0"/>
  </p:normalViewPr>
  <p:slideViewPr>
    <p:cSldViewPr snapToGrid="0" snapToObjects="1">
      <p:cViewPr>
        <p:scale>
          <a:sx n="90" d="100"/>
          <a:sy n="90" d="100"/>
        </p:scale>
        <p:origin x="-2244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D3DEB-0062-4F06-8E7F-74C656620237}" type="datetimeFigureOut">
              <a:rPr lang="de-DE" smtClean="0"/>
              <a:t>10.10.2013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778EE-9FB1-4D95-AFBD-E7AE52D995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822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Starfolie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778EE-9FB1-4D95-AFBD-E7AE52D9953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560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b="1" dirty="0" smtClean="0"/>
              <a:t>Frage 4a</a:t>
            </a:r>
          </a:p>
          <a:p>
            <a:r>
              <a:rPr lang="de-DE" sz="1600" b="1" dirty="0" smtClean="0"/>
              <a:t>Richtige</a:t>
            </a:r>
            <a:r>
              <a:rPr lang="de-DE" sz="1600" b="1" baseline="0" dirty="0" smtClean="0"/>
              <a:t> Antwort: B</a:t>
            </a:r>
            <a:endParaRPr lang="de-DE" sz="1600" dirty="0" smtClean="0"/>
          </a:p>
          <a:p>
            <a:endParaRPr lang="de-DE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778EE-9FB1-4D95-AFBD-E7AE52D9953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33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b="1" dirty="0" smtClean="0"/>
              <a:t>Frage 4b</a:t>
            </a:r>
          </a:p>
          <a:p>
            <a:r>
              <a:rPr lang="de-DE" sz="1600" b="1" dirty="0" smtClean="0"/>
              <a:t>Richtige</a:t>
            </a:r>
            <a:r>
              <a:rPr lang="de-DE" sz="1600" b="1" baseline="0" dirty="0" smtClean="0"/>
              <a:t> Antwort: C</a:t>
            </a:r>
            <a:endParaRPr lang="de-DE" sz="1600" dirty="0" smtClean="0"/>
          </a:p>
          <a:p>
            <a:endParaRPr lang="de-DE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778EE-9FB1-4D95-AFBD-E7AE52D9953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33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b="1" dirty="0" smtClean="0"/>
              <a:t>Frage 5a</a:t>
            </a:r>
          </a:p>
          <a:p>
            <a:r>
              <a:rPr lang="de-DE" sz="1600" b="1" dirty="0" smtClean="0"/>
              <a:t>Richtige</a:t>
            </a:r>
            <a:r>
              <a:rPr lang="de-DE" sz="1600" b="1" baseline="0" dirty="0" smtClean="0"/>
              <a:t> Antwort: C</a:t>
            </a:r>
            <a:endParaRPr lang="de-DE" sz="1600" dirty="0" smtClean="0"/>
          </a:p>
          <a:p>
            <a:endParaRPr lang="de-DE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778EE-9FB1-4D95-AFBD-E7AE52D9953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33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b="1" dirty="0" smtClean="0"/>
              <a:t>Frage 5b</a:t>
            </a:r>
          </a:p>
          <a:p>
            <a:r>
              <a:rPr lang="de-DE" sz="1600" b="1" dirty="0" smtClean="0"/>
              <a:t>Richtige</a:t>
            </a:r>
            <a:r>
              <a:rPr lang="de-DE" sz="1600" b="1" baseline="0" dirty="0" smtClean="0"/>
              <a:t> Antwort: A</a:t>
            </a:r>
            <a:endParaRPr lang="de-DE" sz="1600" dirty="0" smtClean="0"/>
          </a:p>
          <a:p>
            <a:endParaRPr lang="de-DE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778EE-9FB1-4D95-AFBD-E7AE52D9953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33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b="1" dirty="0" smtClean="0"/>
              <a:t>Frage 6a</a:t>
            </a:r>
          </a:p>
          <a:p>
            <a:r>
              <a:rPr lang="de-DE" sz="1600" b="1" dirty="0" smtClean="0"/>
              <a:t>Richtige</a:t>
            </a:r>
            <a:r>
              <a:rPr lang="de-DE" sz="1600" b="1" baseline="0" dirty="0" smtClean="0"/>
              <a:t> Antwort: C</a:t>
            </a:r>
            <a:endParaRPr lang="de-DE" sz="1600" dirty="0" smtClean="0"/>
          </a:p>
          <a:p>
            <a:endParaRPr lang="de-DE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778EE-9FB1-4D95-AFBD-E7AE52D9953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33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b="1" dirty="0" smtClean="0"/>
              <a:t>Frage 6b</a:t>
            </a:r>
          </a:p>
          <a:p>
            <a:r>
              <a:rPr lang="de-DE" sz="1600" b="1" dirty="0" smtClean="0"/>
              <a:t>Richtige</a:t>
            </a:r>
            <a:r>
              <a:rPr lang="de-DE" sz="1600" b="1" baseline="0" dirty="0" smtClean="0"/>
              <a:t> Antwort: B</a:t>
            </a:r>
            <a:endParaRPr lang="de-DE" sz="1600" dirty="0" smtClean="0"/>
          </a:p>
          <a:p>
            <a:endParaRPr lang="de-DE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778EE-9FB1-4D95-AFBD-E7AE52D9953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33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b="1" dirty="0" smtClean="0"/>
              <a:t>Frage 7a</a:t>
            </a:r>
          </a:p>
          <a:p>
            <a:r>
              <a:rPr lang="de-DE" sz="1600" b="1" dirty="0" smtClean="0"/>
              <a:t>Richtige</a:t>
            </a:r>
            <a:r>
              <a:rPr lang="de-DE" sz="1600" b="1" baseline="0" dirty="0" smtClean="0"/>
              <a:t> Antwort: B</a:t>
            </a:r>
            <a:endParaRPr lang="de-DE" sz="1600" dirty="0" smtClean="0"/>
          </a:p>
          <a:p>
            <a:endParaRPr lang="de-DE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778EE-9FB1-4D95-AFBD-E7AE52D99533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33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b="1" dirty="0" smtClean="0"/>
              <a:t>Frage 7b</a:t>
            </a:r>
          </a:p>
          <a:p>
            <a:r>
              <a:rPr lang="de-DE" sz="1600" b="1" dirty="0" smtClean="0"/>
              <a:t>Richtige</a:t>
            </a:r>
            <a:r>
              <a:rPr lang="de-DE" sz="1600" b="1" baseline="0" dirty="0" smtClean="0"/>
              <a:t> Antwort: B</a:t>
            </a:r>
            <a:endParaRPr lang="de-DE" sz="1600" dirty="0" smtClean="0"/>
          </a:p>
          <a:p>
            <a:endParaRPr lang="de-DE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778EE-9FB1-4D95-AFBD-E7AE52D99533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33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b="1" dirty="0" smtClean="0"/>
              <a:t>Frage 8a</a:t>
            </a:r>
          </a:p>
          <a:p>
            <a:r>
              <a:rPr lang="de-DE" sz="1600" b="1" dirty="0" smtClean="0"/>
              <a:t>Richtige</a:t>
            </a:r>
            <a:r>
              <a:rPr lang="de-DE" sz="1600" b="1" baseline="0" dirty="0" smtClean="0"/>
              <a:t> Antwort: A</a:t>
            </a:r>
            <a:endParaRPr lang="de-DE" sz="1600" dirty="0" smtClean="0"/>
          </a:p>
          <a:p>
            <a:endParaRPr lang="de-DE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778EE-9FB1-4D95-AFBD-E7AE52D99533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33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b="1" dirty="0" smtClean="0"/>
              <a:t>Frage 8b</a:t>
            </a:r>
          </a:p>
          <a:p>
            <a:r>
              <a:rPr lang="de-DE" sz="1600" b="1" dirty="0" smtClean="0"/>
              <a:t>Richtige</a:t>
            </a:r>
            <a:r>
              <a:rPr lang="de-DE" sz="1600" b="1" baseline="0" dirty="0" smtClean="0"/>
              <a:t> Antwort: B</a:t>
            </a:r>
            <a:endParaRPr lang="de-DE" sz="1600" dirty="0" smtClean="0"/>
          </a:p>
          <a:p>
            <a:endParaRPr lang="de-DE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778EE-9FB1-4D95-AFBD-E7AE52D99533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33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Regeln:</a:t>
            </a:r>
          </a:p>
          <a:p>
            <a:r>
              <a:rPr lang="de-DE" dirty="0" smtClean="0"/>
              <a:t>- Eine Kategorie aussuchen</a:t>
            </a:r>
            <a:r>
              <a:rPr lang="de-DE" baseline="0" dirty="0" smtClean="0"/>
              <a:t> (immer abwechselnd)</a:t>
            </a:r>
          </a:p>
          <a:p>
            <a:r>
              <a:rPr lang="de-DE" dirty="0" smtClean="0"/>
              <a:t>- Jeder Rät für sich</a:t>
            </a:r>
            <a:r>
              <a:rPr lang="de-DE" baseline="0" dirty="0" smtClean="0"/>
              <a:t> </a:t>
            </a:r>
          </a:p>
          <a:p>
            <a:r>
              <a:rPr lang="de-DE" dirty="0" smtClean="0"/>
              <a:t>- Das Spiel 6 </a:t>
            </a:r>
            <a:r>
              <a:rPr lang="de-DE" dirty="0" err="1" smtClean="0"/>
              <a:t>Ruden</a:t>
            </a:r>
            <a:endParaRPr lang="de-DE" dirty="0" smtClean="0"/>
          </a:p>
          <a:p>
            <a:r>
              <a:rPr lang="de-DE" dirty="0" smtClean="0"/>
              <a:t>- Der</a:t>
            </a:r>
            <a:r>
              <a:rPr lang="de-DE" baseline="0" dirty="0" smtClean="0"/>
              <a:t> Einsatz darf so aufgeteilt werden wie man will. </a:t>
            </a:r>
          </a:p>
          <a:p>
            <a:pPr marL="0" indent="0">
              <a:buFontTx/>
              <a:buNone/>
            </a:pPr>
            <a:r>
              <a:rPr lang="de-DE" dirty="0" smtClean="0"/>
              <a:t>- Ein Feld muss immer frei bleiben</a:t>
            </a:r>
          </a:p>
          <a:p>
            <a:pPr marL="0" indent="0">
              <a:buFontTx/>
              <a:buNone/>
            </a:pPr>
            <a:r>
              <a:rPr lang="de-DE" dirty="0" smtClean="0"/>
              <a:t>- Ihr</a:t>
            </a:r>
            <a:r>
              <a:rPr lang="de-DE" baseline="0" dirty="0" smtClean="0"/>
              <a:t> habt 60 Sekunden Zeit um eure Süßigkeiten zu legen (die Zeit läuft oben ab) </a:t>
            </a:r>
          </a:p>
          <a:p>
            <a:pPr marL="0" indent="0">
              <a:buFontTx/>
              <a:buNone/>
            </a:pPr>
            <a:r>
              <a:rPr lang="de-DE" dirty="0" smtClean="0"/>
              <a:t>- Was falsch liegt</a:t>
            </a:r>
            <a:r>
              <a:rPr lang="de-DE" baseline="0" dirty="0" smtClean="0"/>
              <a:t> kommt einfach weg, mit dem Rest dürft ihr weiter spielen. </a:t>
            </a:r>
            <a:endParaRPr lang="de-DE" dirty="0" smtClean="0"/>
          </a:p>
          <a:p>
            <a:pPr marL="0" indent="0">
              <a:buFontTx/>
              <a:buNone/>
            </a:pPr>
            <a:r>
              <a:rPr lang="de-DE" dirty="0" smtClean="0"/>
              <a:t>- Kategorien können auch verwirrend sein. </a:t>
            </a:r>
          </a:p>
          <a:p>
            <a:pPr marL="0" indent="0">
              <a:buFontTx/>
              <a:buNone/>
            </a:pPr>
            <a:r>
              <a:rPr lang="de-DE" dirty="0" smtClean="0"/>
              <a:t>- 2x4 Antworten dann 3x3 Antworten und dann 2x2 Antworten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778EE-9FB1-4D95-AFBD-E7AE52D9953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6113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778EE-9FB1-4D95-AFBD-E7AE52D9953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2266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b="1" dirty="0" smtClean="0"/>
              <a:t>Frage 1a</a:t>
            </a:r>
          </a:p>
          <a:p>
            <a:r>
              <a:rPr lang="de-DE" sz="1400" b="1" dirty="0" smtClean="0"/>
              <a:t>Richtige</a:t>
            </a:r>
            <a:r>
              <a:rPr lang="de-DE" sz="1400" b="1" baseline="0" dirty="0" smtClean="0"/>
              <a:t> Antwort: D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778EE-9FB1-4D95-AFBD-E7AE52D9953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33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b="1" dirty="0" smtClean="0"/>
              <a:t>Frage 1b</a:t>
            </a:r>
          </a:p>
          <a:p>
            <a:r>
              <a:rPr lang="de-DE" sz="1400" b="1" dirty="0" smtClean="0"/>
              <a:t>Richtige</a:t>
            </a:r>
            <a:r>
              <a:rPr lang="de-DE" sz="1400" b="1" baseline="0" dirty="0" smtClean="0"/>
              <a:t> Antwort: B</a:t>
            </a:r>
            <a:endParaRPr lang="de-DE" sz="1400" dirty="0" smtClean="0"/>
          </a:p>
          <a:p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778EE-9FB1-4D95-AFBD-E7AE52D9953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33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b="1" dirty="0" smtClean="0"/>
              <a:t>Frage 2a</a:t>
            </a:r>
          </a:p>
          <a:p>
            <a:r>
              <a:rPr lang="de-DE" sz="1600" b="1" dirty="0" smtClean="0"/>
              <a:t>Richtige</a:t>
            </a:r>
            <a:r>
              <a:rPr lang="de-DE" sz="1600" b="1" baseline="0" dirty="0" smtClean="0"/>
              <a:t> Antwort: A</a:t>
            </a:r>
            <a:endParaRPr lang="de-DE" sz="1600" dirty="0" smtClean="0"/>
          </a:p>
          <a:p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778EE-9FB1-4D95-AFBD-E7AE52D9953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33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b="1" dirty="0" smtClean="0"/>
              <a:t>Frage 2b</a:t>
            </a:r>
          </a:p>
          <a:p>
            <a:r>
              <a:rPr lang="de-DE" sz="1600" b="1" dirty="0" smtClean="0"/>
              <a:t>Richtige</a:t>
            </a:r>
            <a:r>
              <a:rPr lang="de-DE" sz="1600" b="1" baseline="0" dirty="0" smtClean="0"/>
              <a:t> Antwort: D</a:t>
            </a:r>
            <a:endParaRPr lang="de-DE" sz="1600" dirty="0" smtClean="0"/>
          </a:p>
          <a:p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778EE-9FB1-4D95-AFBD-E7AE52D9953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33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b="1" dirty="0" smtClean="0"/>
              <a:t>Frage 3a</a:t>
            </a:r>
          </a:p>
          <a:p>
            <a:r>
              <a:rPr lang="de-DE" sz="1600" b="1" dirty="0" smtClean="0"/>
              <a:t>Richtige</a:t>
            </a:r>
            <a:r>
              <a:rPr lang="de-DE" sz="1600" b="1" baseline="0" dirty="0" smtClean="0"/>
              <a:t> Antwort: C</a:t>
            </a:r>
            <a:endParaRPr lang="de-DE" sz="1600" dirty="0" smtClean="0"/>
          </a:p>
          <a:p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778EE-9FB1-4D95-AFBD-E7AE52D9953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33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b="1" dirty="0" smtClean="0"/>
              <a:t>Frage 3b</a:t>
            </a:r>
          </a:p>
          <a:p>
            <a:r>
              <a:rPr lang="de-DE" sz="1600" b="1" dirty="0" smtClean="0"/>
              <a:t>Richtige</a:t>
            </a:r>
            <a:r>
              <a:rPr lang="de-DE" sz="1600" b="1" baseline="0" dirty="0" smtClean="0"/>
              <a:t> Antwort: B</a:t>
            </a:r>
            <a:endParaRPr lang="de-DE" sz="1600" dirty="0" smtClean="0"/>
          </a:p>
          <a:p>
            <a:endParaRPr lang="de-DE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778EE-9FB1-4D95-AFBD-E7AE52D9953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3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46FD-1159-4BF2-8609-36CD6FFA895D}" type="datetimeFigureOut">
              <a:rPr lang="de-DE" smtClean="0"/>
              <a:t>10.10.2013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4C93-4DC0-4C6C-B1DE-E2FE4637D1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93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46FD-1159-4BF2-8609-36CD6FFA895D}" type="datetimeFigureOut">
              <a:rPr lang="de-DE" smtClean="0"/>
              <a:t>10.10.2013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4C93-4DC0-4C6C-B1DE-E2FE4637D1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36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46FD-1159-4BF2-8609-36CD6FFA895D}" type="datetimeFigureOut">
              <a:rPr lang="de-DE" smtClean="0"/>
              <a:t>10.10.2013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4C93-4DC0-4C6C-B1DE-E2FE4637D1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3898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46FD-1159-4BF2-8609-36CD6FFA895D}" type="datetimeFigureOut">
              <a:rPr lang="de-DE" smtClean="0"/>
              <a:t>10.10.2013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4C93-4DC0-4C6C-B1DE-E2FE4637D1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240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F3B549E3-65A5-4BE8-9B91-BDD86E7F59D1}" type="datetimeFigureOut">
              <a:rPr lang="de-DE" smtClean="0"/>
              <a:t>10.10.2013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B6E79500-E65F-48EE-A7C2-0F04F9483D6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F3B549E3-65A5-4BE8-9B91-BDD86E7F59D1}" type="datetimeFigureOut">
              <a:rPr lang="de-DE" smtClean="0"/>
              <a:t>10.10.2013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B6E79500-E65F-48EE-A7C2-0F04F9483D6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F3B549E3-65A5-4BE8-9B91-BDD86E7F59D1}" type="datetimeFigureOut">
              <a:rPr lang="de-DE" smtClean="0"/>
              <a:t>10.10.2013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B6E79500-E65F-48EE-A7C2-0F04F9483D6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F3B549E3-65A5-4BE8-9B91-BDD86E7F59D1}" type="datetimeFigureOut">
              <a:rPr lang="de-DE" smtClean="0"/>
              <a:t>10.10.2013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B6E79500-E65F-48EE-A7C2-0F04F9483D6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3B549E3-65A5-4BE8-9B91-BDD86E7F59D1}" type="datetimeFigureOut">
              <a:rPr lang="de-DE" smtClean="0"/>
              <a:t>10.10.2013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6E79500-E65F-48EE-A7C2-0F04F9483D6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F3B549E3-65A5-4BE8-9B91-BDD86E7F59D1}" type="datetimeFigureOut">
              <a:rPr lang="de-DE" smtClean="0"/>
              <a:t>10.10.2013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B6E79500-E65F-48EE-A7C2-0F04F9483D6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F3B549E3-65A5-4BE8-9B91-BDD86E7F59D1}" type="datetimeFigureOut">
              <a:rPr lang="de-DE" smtClean="0"/>
              <a:t>10.10.2013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B6E79500-E65F-48EE-A7C2-0F04F9483D6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46FD-1159-4BF2-8609-36CD6FFA895D}" type="datetimeFigureOut">
              <a:rPr lang="de-DE" smtClean="0"/>
              <a:t>10.10.2013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4C93-4DC0-4C6C-B1DE-E2FE4637D1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504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3B549E3-65A5-4BE8-9B91-BDD86E7F59D1}" type="datetimeFigureOut">
              <a:rPr lang="de-DE" smtClean="0"/>
              <a:t>10.10.2013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6E79500-E65F-48EE-A7C2-0F04F9483D6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F3B549E3-65A5-4BE8-9B91-BDD86E7F59D1}" type="datetimeFigureOut">
              <a:rPr lang="de-DE" smtClean="0"/>
              <a:t>10.10.2013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B6E79500-E65F-48EE-A7C2-0F04F9483D6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F3B549E3-65A5-4BE8-9B91-BDD86E7F59D1}" type="datetimeFigureOut">
              <a:rPr lang="de-DE" smtClean="0"/>
              <a:t>10.10.2013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B6E79500-E65F-48EE-A7C2-0F04F9483D6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3B549E3-65A5-4BE8-9B91-BDD86E7F59D1}" type="datetimeFigureOut">
              <a:rPr lang="de-DE" smtClean="0"/>
              <a:t>10.10.2013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6E79500-E65F-48EE-A7C2-0F04F9483D6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46FD-1159-4BF2-8609-36CD6FFA895D}" type="datetimeFigureOut">
              <a:rPr lang="de-DE" smtClean="0"/>
              <a:t>10.10.2013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4C93-4DC0-4C6C-B1DE-E2FE4637D1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82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46FD-1159-4BF2-8609-36CD6FFA895D}" type="datetimeFigureOut">
              <a:rPr lang="de-DE" smtClean="0"/>
              <a:t>10.10.2013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4C93-4DC0-4C6C-B1DE-E2FE4637D1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043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46FD-1159-4BF2-8609-36CD6FFA895D}" type="datetimeFigureOut">
              <a:rPr lang="de-DE" smtClean="0"/>
              <a:t>10.10.2013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4C93-4DC0-4C6C-B1DE-E2FE4637D1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29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46FD-1159-4BF2-8609-36CD6FFA895D}" type="datetimeFigureOut">
              <a:rPr lang="de-DE" smtClean="0"/>
              <a:t>10.10.2013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4C93-4DC0-4C6C-B1DE-E2FE4637D1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843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46FD-1159-4BF2-8609-36CD6FFA895D}" type="datetimeFigureOut">
              <a:rPr lang="de-DE" smtClean="0"/>
              <a:t>10.10.2013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4C93-4DC0-4C6C-B1DE-E2FE4637D1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252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46FD-1159-4BF2-8609-36CD6FFA895D}" type="datetimeFigureOut">
              <a:rPr lang="de-DE" smtClean="0"/>
              <a:t>10.10.2013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4C93-4DC0-4C6C-B1DE-E2FE4637D1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78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46FD-1159-4BF2-8609-36CD6FFA895D}" type="datetimeFigureOut">
              <a:rPr lang="de-DE" smtClean="0"/>
              <a:t>10.10.2013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4C93-4DC0-4C6C-B1DE-E2FE4637D1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67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46FD-1159-4BF2-8609-36CD6FFA895D}" type="datetimeFigureOut">
              <a:rPr lang="de-DE" smtClean="0"/>
              <a:t>10.10.2013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A4C93-4DC0-4C6C-B1DE-E2FE4637D1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54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4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F3B549E3-65A5-4BE8-9B91-BDD86E7F59D1}" type="datetimeFigureOut">
              <a:rPr lang="de-DE" smtClean="0"/>
              <a:t>10.10.2013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79500-E65F-48EE-A7C2-0F04F9483D62}" type="slidenum">
              <a:rPr lang="de-DE" smtClean="0"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5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5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6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6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7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7.xml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slide" Target="slide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jp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slide" Target="slide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jp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slide" Target="slide9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jp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slide" Target="slide9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jp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slide" Target="slide10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jp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slide" Target="slide10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jp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slide" Target="slide1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jp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slide" Target="slide1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jp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slide" Target="slide2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jp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slide" Target="slide2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jp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slide" Target="slide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 rot="20687535">
            <a:off x="1502466" y="1008511"/>
            <a:ext cx="6287299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RETTET</a:t>
            </a:r>
            <a:endParaRPr lang="de-DE" sz="8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de-DE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EUER GELD</a:t>
            </a:r>
            <a:endParaRPr lang="de-DE" sz="8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de-DE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            Spiel 1</a:t>
            </a:r>
            <a:endParaRPr lang="de-DE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8670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539551" y="423660"/>
            <a:ext cx="4395306" cy="1027770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6000" b="1" dirty="0" smtClean="0">
                <a:solidFill>
                  <a:schemeClr val="tx1"/>
                </a:solidFill>
              </a:rPr>
              <a:t>Runde </a:t>
            </a:r>
            <a:r>
              <a:rPr lang="de-DE" sz="6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" name="Rechteck 6">
            <a:hlinkClick r:id="rId2" action="ppaction://hlinksldjump"/>
          </p:cNvPr>
          <p:cNvSpPr/>
          <p:nvPr/>
        </p:nvSpPr>
        <p:spPr>
          <a:xfrm>
            <a:off x="539551" y="3327567"/>
            <a:ext cx="3473816" cy="961455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6000" b="1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370832" y="3546684"/>
            <a:ext cx="1863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/>
              <a:t>Benotung</a:t>
            </a:r>
            <a:endParaRPr lang="de-DE" sz="2800" b="1" dirty="0"/>
          </a:p>
        </p:txBody>
      </p:sp>
      <p:sp>
        <p:nvSpPr>
          <p:cNvPr id="9" name="Rechteck 8">
            <a:hlinkClick r:id="rId3" action="ppaction://hlinksldjump"/>
          </p:cNvPr>
          <p:cNvSpPr/>
          <p:nvPr/>
        </p:nvSpPr>
        <p:spPr>
          <a:xfrm>
            <a:off x="4375424" y="3327567"/>
            <a:ext cx="3473816" cy="961455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6000" b="1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967252" y="3546684"/>
            <a:ext cx="2324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/>
              <a:t>Staatsmacht</a:t>
            </a:r>
            <a:endParaRPr lang="de-DE" sz="28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539551" y="2109903"/>
            <a:ext cx="6451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Gruppe 1:   Welche Kategorie darf es sein?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42931337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539551" y="423660"/>
            <a:ext cx="4395306" cy="1027770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6000" b="1" dirty="0" smtClean="0">
                <a:solidFill>
                  <a:schemeClr val="tx1"/>
                </a:solidFill>
              </a:rPr>
              <a:t>Runde 8</a:t>
            </a:r>
            <a:endParaRPr lang="de-DE" sz="6000" b="1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hlinkClick r:id="rId2" action="ppaction://hlinksldjump"/>
          </p:cNvPr>
          <p:cNvSpPr/>
          <p:nvPr/>
        </p:nvSpPr>
        <p:spPr>
          <a:xfrm>
            <a:off x="539551" y="3327567"/>
            <a:ext cx="3473816" cy="961455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6000" b="1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260225" y="3546684"/>
            <a:ext cx="2084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/>
              <a:t>Liebespaar</a:t>
            </a:r>
            <a:endParaRPr lang="de-DE" sz="2800" b="1" dirty="0"/>
          </a:p>
        </p:txBody>
      </p:sp>
      <p:sp>
        <p:nvSpPr>
          <p:cNvPr id="10" name="Rechteck 9">
            <a:hlinkClick r:id="rId3" action="ppaction://hlinksldjump"/>
          </p:cNvPr>
          <p:cNvSpPr/>
          <p:nvPr/>
        </p:nvSpPr>
        <p:spPr>
          <a:xfrm>
            <a:off x="4375424" y="3327567"/>
            <a:ext cx="3473816" cy="961455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6000" b="1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749244" y="3546684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/>
              <a:t>Adelige Brüder</a:t>
            </a:r>
            <a:endParaRPr lang="de-DE" sz="28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539551" y="2109903"/>
            <a:ext cx="6451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Gruppe </a:t>
            </a:r>
            <a:r>
              <a:rPr lang="de-DE" sz="2400" b="1" dirty="0"/>
              <a:t>2</a:t>
            </a:r>
            <a:r>
              <a:rPr lang="de-DE" sz="2400" b="1" dirty="0" smtClean="0"/>
              <a:t>:   Welche Kategorie darf es sein?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3571515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 Sylvan - The Million Pound DROP Live Tim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91.97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015" y="6538914"/>
            <a:ext cx="239010" cy="239010"/>
          </a:xfrm>
          <a:prstGeom prst="rect">
            <a:avLst/>
          </a:prstGeom>
        </p:spPr>
      </p:pic>
      <p:sp>
        <p:nvSpPr>
          <p:cNvPr id="55" name="Rechteck 54"/>
          <p:cNvSpPr/>
          <p:nvPr/>
        </p:nvSpPr>
        <p:spPr>
          <a:xfrm>
            <a:off x="251520" y="94655"/>
            <a:ext cx="8640960" cy="332656"/>
          </a:xfrm>
          <a:prstGeom prst="rect">
            <a:avLst/>
          </a:prstGeom>
          <a:gradFill flip="none" rotWithShape="1">
            <a:gsLst>
              <a:gs pos="40000">
                <a:schemeClr val="tx1">
                  <a:lumMod val="85000"/>
                </a:schemeClr>
              </a:gs>
              <a:gs pos="82000">
                <a:schemeClr val="tx1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/>
          <p:cNvSpPr/>
          <p:nvPr/>
        </p:nvSpPr>
        <p:spPr>
          <a:xfrm>
            <a:off x="251520" y="94655"/>
            <a:ext cx="8640960" cy="3326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/>
          <p:cNvSpPr/>
          <p:nvPr/>
        </p:nvSpPr>
        <p:spPr>
          <a:xfrm>
            <a:off x="467543" y="1901371"/>
            <a:ext cx="3959313" cy="1741715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/>
              <a:t>A</a:t>
            </a:r>
          </a:p>
          <a:p>
            <a:pPr algn="ctr"/>
            <a:r>
              <a:rPr lang="de-DE" sz="2800" b="1" dirty="0" err="1" smtClean="0">
                <a:solidFill>
                  <a:schemeClr val="tx1"/>
                </a:solidFill>
              </a:rPr>
              <a:t>Auld</a:t>
            </a:r>
            <a:r>
              <a:rPr lang="de-DE" sz="2800" b="1" dirty="0" smtClean="0">
                <a:solidFill>
                  <a:schemeClr val="tx1"/>
                </a:solidFill>
              </a:rPr>
              <a:t> Lang </a:t>
            </a:r>
            <a:r>
              <a:rPr lang="de-DE" sz="2800" b="1" dirty="0" err="1" smtClean="0">
                <a:solidFill>
                  <a:schemeClr val="tx1"/>
                </a:solidFill>
              </a:rPr>
              <a:t>Syne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69" name="Rechteck 68"/>
          <p:cNvSpPr/>
          <p:nvPr/>
        </p:nvSpPr>
        <p:spPr>
          <a:xfrm>
            <a:off x="4717142" y="1901370"/>
            <a:ext cx="3959314" cy="1741715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B</a:t>
            </a:r>
            <a:endParaRPr lang="de-DE" sz="6600" b="1" dirty="0"/>
          </a:p>
          <a:p>
            <a:pPr algn="ctr"/>
            <a:r>
              <a:rPr lang="de-DE" sz="2800" b="1" dirty="0" err="1" smtClean="0"/>
              <a:t>Rule</a:t>
            </a:r>
            <a:r>
              <a:rPr lang="de-DE" sz="2800" b="1" dirty="0" smtClean="0"/>
              <a:t>, Britannia!</a:t>
            </a:r>
            <a:endParaRPr lang="de-DE" sz="2800" b="1" dirty="0"/>
          </a:p>
        </p:txBody>
      </p:sp>
      <p:sp>
        <p:nvSpPr>
          <p:cNvPr id="70" name="Rechteck 69"/>
          <p:cNvSpPr/>
          <p:nvPr/>
        </p:nvSpPr>
        <p:spPr>
          <a:xfrm>
            <a:off x="4717142" y="4214886"/>
            <a:ext cx="3959314" cy="1741714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D</a:t>
            </a:r>
          </a:p>
          <a:p>
            <a:pPr algn="ctr"/>
            <a:r>
              <a:rPr lang="de-DE" sz="2800" b="1" dirty="0" err="1" smtClean="0"/>
              <a:t>Greensleeves</a:t>
            </a:r>
            <a:endParaRPr lang="de-DE" sz="2800" b="1" dirty="0"/>
          </a:p>
        </p:txBody>
      </p:sp>
      <p:sp>
        <p:nvSpPr>
          <p:cNvPr id="71" name="Rechteck 70"/>
          <p:cNvSpPr/>
          <p:nvPr/>
        </p:nvSpPr>
        <p:spPr>
          <a:xfrm>
            <a:off x="467541" y="4214886"/>
            <a:ext cx="3959313" cy="1725953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C</a:t>
            </a:r>
          </a:p>
          <a:p>
            <a:pPr algn="ctr"/>
            <a:r>
              <a:rPr lang="de-DE" sz="2800" b="1" dirty="0" smtClean="0"/>
              <a:t>Danny Boy</a:t>
            </a:r>
            <a:endParaRPr lang="de-DE" sz="2800" b="1" dirty="0"/>
          </a:p>
        </p:txBody>
      </p:sp>
      <p:sp useBgFill="1">
        <p:nvSpPr>
          <p:cNvPr id="72" name="Rechteck 71"/>
          <p:cNvSpPr/>
          <p:nvPr/>
        </p:nvSpPr>
        <p:spPr>
          <a:xfrm>
            <a:off x="467544" y="908720"/>
            <a:ext cx="8208912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Welches Lied soll, der Legende nach, der englische König Heinrich VIII geschrieben haben?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74" name="Rechteck 73">
            <a:hlinkClick r:id="rId6" action="ppaction://hlinksldjump"/>
          </p:cNvPr>
          <p:cNvSpPr/>
          <p:nvPr/>
        </p:nvSpPr>
        <p:spPr>
          <a:xfrm>
            <a:off x="8135888" y="6497960"/>
            <a:ext cx="1008112" cy="360040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solidFill>
                <a:schemeClr val="lt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804025" y="6327839"/>
            <a:ext cx="754912" cy="5528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95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9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6)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5" grpId="0" animBg="1"/>
      <p:bldP spid="61" grpId="0" animBg="1"/>
      <p:bldP spid="69" grpId="0" animBg="1"/>
      <p:bldP spid="71" grpId="0" animBg="1"/>
      <p:bldP spid="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 Sylvan - The Million Pound DROP Live Tim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91.97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015" y="6530288"/>
            <a:ext cx="239010" cy="239010"/>
          </a:xfrm>
          <a:prstGeom prst="rect">
            <a:avLst/>
          </a:prstGeom>
        </p:spPr>
      </p:pic>
      <p:sp>
        <p:nvSpPr>
          <p:cNvPr id="55" name="Rechteck 54"/>
          <p:cNvSpPr/>
          <p:nvPr/>
        </p:nvSpPr>
        <p:spPr>
          <a:xfrm>
            <a:off x="251520" y="94655"/>
            <a:ext cx="8640960" cy="332656"/>
          </a:xfrm>
          <a:prstGeom prst="rect">
            <a:avLst/>
          </a:prstGeom>
          <a:gradFill flip="none" rotWithShape="1">
            <a:gsLst>
              <a:gs pos="40000">
                <a:schemeClr val="tx1">
                  <a:lumMod val="85000"/>
                </a:schemeClr>
              </a:gs>
              <a:gs pos="82000">
                <a:schemeClr val="tx1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/>
          <p:cNvSpPr/>
          <p:nvPr/>
        </p:nvSpPr>
        <p:spPr>
          <a:xfrm>
            <a:off x="251520" y="94655"/>
            <a:ext cx="8640960" cy="3326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/>
          <p:cNvSpPr/>
          <p:nvPr/>
        </p:nvSpPr>
        <p:spPr>
          <a:xfrm>
            <a:off x="467543" y="1901371"/>
            <a:ext cx="3959313" cy="1741715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A</a:t>
            </a:r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Birgit Prinz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69" name="Rechteck 68"/>
          <p:cNvSpPr/>
          <p:nvPr/>
        </p:nvSpPr>
        <p:spPr>
          <a:xfrm>
            <a:off x="4717142" y="1901370"/>
            <a:ext cx="3959314" cy="1741715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B</a:t>
            </a:r>
            <a:endParaRPr lang="de-DE" sz="6600" b="1" dirty="0"/>
          </a:p>
          <a:p>
            <a:pPr algn="ctr"/>
            <a:r>
              <a:rPr lang="de-DE" sz="2800" b="1" dirty="0" smtClean="0"/>
              <a:t>Silvia Neid</a:t>
            </a:r>
            <a:endParaRPr lang="de-DE" sz="2800" b="1" dirty="0"/>
          </a:p>
        </p:txBody>
      </p:sp>
      <p:sp>
        <p:nvSpPr>
          <p:cNvPr id="70" name="Rechteck 69"/>
          <p:cNvSpPr/>
          <p:nvPr/>
        </p:nvSpPr>
        <p:spPr>
          <a:xfrm>
            <a:off x="4717142" y="4214886"/>
            <a:ext cx="3959314" cy="1741714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D</a:t>
            </a:r>
          </a:p>
          <a:p>
            <a:pPr algn="ctr"/>
            <a:r>
              <a:rPr lang="de-DE" sz="2800" b="1" dirty="0" smtClean="0"/>
              <a:t>Doris </a:t>
            </a:r>
            <a:r>
              <a:rPr lang="de-DE" sz="2800" b="1" dirty="0" err="1" smtClean="0"/>
              <a:t>Kresimon</a:t>
            </a:r>
            <a:endParaRPr lang="de-DE" sz="2800" b="1" dirty="0"/>
          </a:p>
        </p:txBody>
      </p:sp>
      <p:sp>
        <p:nvSpPr>
          <p:cNvPr id="71" name="Rechteck 70"/>
          <p:cNvSpPr/>
          <p:nvPr/>
        </p:nvSpPr>
        <p:spPr>
          <a:xfrm>
            <a:off x="467541" y="4214886"/>
            <a:ext cx="3959313" cy="1725953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C</a:t>
            </a:r>
          </a:p>
          <a:p>
            <a:pPr algn="ctr"/>
            <a:r>
              <a:rPr lang="de-DE" sz="2800" b="1" dirty="0" smtClean="0"/>
              <a:t>Tina </a:t>
            </a:r>
            <a:r>
              <a:rPr lang="de-DE" sz="2800" b="1" dirty="0" err="1" smtClean="0"/>
              <a:t>Theune</a:t>
            </a:r>
            <a:endParaRPr lang="de-DE" sz="2800" b="1" dirty="0"/>
          </a:p>
        </p:txBody>
      </p:sp>
      <p:sp useBgFill="1">
        <p:nvSpPr>
          <p:cNvPr id="72" name="Rechteck 71"/>
          <p:cNvSpPr/>
          <p:nvPr/>
        </p:nvSpPr>
        <p:spPr>
          <a:xfrm>
            <a:off x="467544" y="908720"/>
            <a:ext cx="8208912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Wer wurde 2005 Trainerin der deutschen Damen-Fußballnationalmannschaft?</a:t>
            </a:r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10" name="Marc Sylvan - The Million Pound DROP Live Tim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974.434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741" y="6677980"/>
            <a:ext cx="180020" cy="180020"/>
          </a:xfrm>
          <a:prstGeom prst="rect">
            <a:avLst/>
          </a:prstGeom>
        </p:spPr>
      </p:pic>
      <p:sp>
        <p:nvSpPr>
          <p:cNvPr id="11" name="Rechteck 10">
            <a:hlinkClick r:id="rId6" action="ppaction://hlinksldjump"/>
          </p:cNvPr>
          <p:cNvSpPr/>
          <p:nvPr/>
        </p:nvSpPr>
        <p:spPr>
          <a:xfrm>
            <a:off x="8135888" y="6497960"/>
            <a:ext cx="1008112" cy="360040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solidFill>
                <a:schemeClr val="lt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" y="6305107"/>
            <a:ext cx="754912" cy="5528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851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9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6)">
                                      <p:cBhvr>
                                        <p:cTn id="1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 numSld="1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5" grpId="0" animBg="1"/>
      <p:bldP spid="61" grpId="0" animBg="1"/>
      <p:bldP spid="70" grpId="0" animBg="1"/>
      <p:bldP spid="71" grpId="0" animBg="1"/>
      <p:bldP spid="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 Sylvan - The Million Pound DROP Live Tim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91.97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015" y="6538914"/>
            <a:ext cx="239010" cy="239010"/>
          </a:xfrm>
          <a:prstGeom prst="rect">
            <a:avLst/>
          </a:prstGeom>
        </p:spPr>
      </p:pic>
      <p:sp>
        <p:nvSpPr>
          <p:cNvPr id="55" name="Rechteck 54"/>
          <p:cNvSpPr/>
          <p:nvPr/>
        </p:nvSpPr>
        <p:spPr>
          <a:xfrm>
            <a:off x="251520" y="94655"/>
            <a:ext cx="8640960" cy="332656"/>
          </a:xfrm>
          <a:prstGeom prst="rect">
            <a:avLst/>
          </a:prstGeom>
          <a:gradFill flip="none" rotWithShape="1">
            <a:gsLst>
              <a:gs pos="40000">
                <a:schemeClr val="tx1">
                  <a:lumMod val="85000"/>
                </a:schemeClr>
              </a:gs>
              <a:gs pos="82000">
                <a:schemeClr val="tx1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/>
          <p:cNvSpPr/>
          <p:nvPr/>
        </p:nvSpPr>
        <p:spPr>
          <a:xfrm>
            <a:off x="251520" y="94655"/>
            <a:ext cx="8640960" cy="3326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/>
          <p:cNvSpPr/>
          <p:nvPr/>
        </p:nvSpPr>
        <p:spPr>
          <a:xfrm>
            <a:off x="467540" y="1901371"/>
            <a:ext cx="3959313" cy="1741715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A</a:t>
            </a:r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Steiermark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69" name="Rechteck 68"/>
          <p:cNvSpPr/>
          <p:nvPr/>
        </p:nvSpPr>
        <p:spPr>
          <a:xfrm>
            <a:off x="4717142" y="1901370"/>
            <a:ext cx="3959314" cy="1741715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B</a:t>
            </a:r>
            <a:endParaRPr lang="de-DE" sz="6600" b="1" dirty="0"/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Tirol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70" name="Rechteck 69"/>
          <p:cNvSpPr/>
          <p:nvPr/>
        </p:nvSpPr>
        <p:spPr>
          <a:xfrm>
            <a:off x="4717142" y="4214886"/>
            <a:ext cx="3959314" cy="1741714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D</a:t>
            </a:r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Oberösterreich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71" name="Rechteck 70"/>
          <p:cNvSpPr/>
          <p:nvPr/>
        </p:nvSpPr>
        <p:spPr>
          <a:xfrm>
            <a:off x="467541" y="4214886"/>
            <a:ext cx="3959313" cy="1725953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C</a:t>
            </a:r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Kärnten</a:t>
            </a:r>
            <a:endParaRPr lang="de-DE" sz="2800" b="1" dirty="0"/>
          </a:p>
        </p:txBody>
      </p:sp>
      <p:sp useBgFill="1">
        <p:nvSpPr>
          <p:cNvPr id="72" name="Rechteck 71"/>
          <p:cNvSpPr/>
          <p:nvPr/>
        </p:nvSpPr>
        <p:spPr>
          <a:xfrm>
            <a:off x="467544" y="908720"/>
            <a:ext cx="8208912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Die Hauptstadt welches österreichischen Bundeslandes ist Graz?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74" name="Rechteck 73">
            <a:hlinkClick r:id="rId6" action="ppaction://hlinksldjump"/>
          </p:cNvPr>
          <p:cNvSpPr/>
          <p:nvPr/>
        </p:nvSpPr>
        <p:spPr>
          <a:xfrm>
            <a:off x="8135888" y="6497960"/>
            <a:ext cx="1008112" cy="360040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solidFill>
                <a:schemeClr val="lt1"/>
              </a:solidFill>
            </a:endParaRPr>
          </a:p>
        </p:txBody>
      </p:sp>
      <p:pic>
        <p:nvPicPr>
          <p:cNvPr id="10" name="Marc Sylvan - The Million Pound DROP Live Tim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974.434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741" y="6677980"/>
            <a:ext cx="180020" cy="180020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" y="6315740"/>
            <a:ext cx="754912" cy="5528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736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9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6)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 numSld="1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5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 Sylvan - The Million Pound DROP Live Tim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91.97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015" y="6538914"/>
            <a:ext cx="239010" cy="239010"/>
          </a:xfrm>
          <a:prstGeom prst="rect">
            <a:avLst/>
          </a:prstGeom>
        </p:spPr>
      </p:pic>
      <p:sp>
        <p:nvSpPr>
          <p:cNvPr id="55" name="Rechteck 54"/>
          <p:cNvSpPr/>
          <p:nvPr/>
        </p:nvSpPr>
        <p:spPr>
          <a:xfrm>
            <a:off x="251520" y="94655"/>
            <a:ext cx="8640960" cy="332656"/>
          </a:xfrm>
          <a:prstGeom prst="rect">
            <a:avLst/>
          </a:prstGeom>
          <a:gradFill flip="none" rotWithShape="1">
            <a:gsLst>
              <a:gs pos="40000">
                <a:schemeClr val="tx1">
                  <a:lumMod val="85000"/>
                </a:schemeClr>
              </a:gs>
              <a:gs pos="82000">
                <a:schemeClr val="tx1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/>
          <p:cNvSpPr/>
          <p:nvPr/>
        </p:nvSpPr>
        <p:spPr>
          <a:xfrm>
            <a:off x="251520" y="94655"/>
            <a:ext cx="8640960" cy="3326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/>
          <p:cNvSpPr/>
          <p:nvPr/>
        </p:nvSpPr>
        <p:spPr>
          <a:xfrm>
            <a:off x="467543" y="1901371"/>
            <a:ext cx="3959313" cy="1741715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A</a:t>
            </a:r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Mit den Fühlern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69" name="Rechteck 68"/>
          <p:cNvSpPr/>
          <p:nvPr/>
        </p:nvSpPr>
        <p:spPr>
          <a:xfrm>
            <a:off x="4717142" y="1901369"/>
            <a:ext cx="3959314" cy="1741715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B</a:t>
            </a:r>
            <a:endParaRPr lang="de-DE" sz="6600" b="1" dirty="0"/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Mit dem Hinterleib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70" name="Rechteck 69"/>
          <p:cNvSpPr/>
          <p:nvPr/>
        </p:nvSpPr>
        <p:spPr>
          <a:xfrm>
            <a:off x="4717142" y="4214886"/>
            <a:ext cx="3959314" cy="1741714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/>
              <a:t>D</a:t>
            </a:r>
            <a:endParaRPr lang="de-DE" sz="6600" b="1" dirty="0" smtClean="0"/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Mit den Beinen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71" name="Rechteck 70"/>
          <p:cNvSpPr/>
          <p:nvPr/>
        </p:nvSpPr>
        <p:spPr>
          <a:xfrm>
            <a:off x="467541" y="4214886"/>
            <a:ext cx="3959313" cy="1725953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C</a:t>
            </a:r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Mit den Flügeln</a:t>
            </a:r>
            <a:endParaRPr lang="de-DE" sz="2800" b="1" dirty="0"/>
          </a:p>
        </p:txBody>
      </p:sp>
      <p:sp useBgFill="1">
        <p:nvSpPr>
          <p:cNvPr id="72" name="Rechteck 71"/>
          <p:cNvSpPr/>
          <p:nvPr/>
        </p:nvSpPr>
        <p:spPr>
          <a:xfrm>
            <a:off x="467544" y="908720"/>
            <a:ext cx="8208912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Womit fangen Libellen ihre Beutetiere?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74" name="Rechteck 73">
            <a:hlinkClick r:id="rId6" action="ppaction://hlinksldjump"/>
          </p:cNvPr>
          <p:cNvSpPr/>
          <p:nvPr/>
        </p:nvSpPr>
        <p:spPr>
          <a:xfrm>
            <a:off x="8135888" y="6497960"/>
            <a:ext cx="1008112" cy="360040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solidFill>
                <a:schemeClr val="lt1"/>
              </a:solidFill>
            </a:endParaRPr>
          </a:p>
        </p:txBody>
      </p:sp>
      <p:pic>
        <p:nvPicPr>
          <p:cNvPr id="10" name="Marc Sylvan - The Million Pound DROP Live Tim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974.434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741" y="6677980"/>
            <a:ext cx="180020" cy="180020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" y="6305107"/>
            <a:ext cx="754912" cy="5528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3332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9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6)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 numSld="1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5" grpId="0" animBg="1"/>
      <p:bldP spid="61" grpId="0" animBg="1"/>
      <p:bldP spid="69" grpId="0" animBg="1"/>
      <p:bldP spid="71" grpId="0" animBg="1"/>
      <p:bldP spid="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rc Sylvan - The Million Pound DROP Live Tim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91.97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015" y="6538914"/>
            <a:ext cx="239010" cy="239010"/>
          </a:xfrm>
          <a:prstGeom prst="rect">
            <a:avLst/>
          </a:prstGeom>
        </p:spPr>
      </p:pic>
      <p:sp>
        <p:nvSpPr>
          <p:cNvPr id="55" name="Rechteck 54"/>
          <p:cNvSpPr/>
          <p:nvPr/>
        </p:nvSpPr>
        <p:spPr>
          <a:xfrm>
            <a:off x="251520" y="94655"/>
            <a:ext cx="8640960" cy="332656"/>
          </a:xfrm>
          <a:prstGeom prst="rect">
            <a:avLst/>
          </a:prstGeom>
          <a:gradFill flip="none" rotWithShape="1">
            <a:gsLst>
              <a:gs pos="40000">
                <a:schemeClr val="tx1">
                  <a:lumMod val="85000"/>
                </a:schemeClr>
              </a:gs>
              <a:gs pos="82000">
                <a:schemeClr val="tx1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/>
          <p:cNvSpPr/>
          <p:nvPr/>
        </p:nvSpPr>
        <p:spPr>
          <a:xfrm>
            <a:off x="251520" y="94655"/>
            <a:ext cx="8640960" cy="3326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 useBgFill="1">
        <p:nvSpPr>
          <p:cNvPr id="72" name="Rechteck 71"/>
          <p:cNvSpPr/>
          <p:nvPr/>
        </p:nvSpPr>
        <p:spPr>
          <a:xfrm>
            <a:off x="467544" y="908720"/>
            <a:ext cx="8208912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Welche Stadt diente im Mittelalter zeitweise als Papstsitz?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74" name="Rechteck 73">
            <a:hlinkClick r:id="rId6" action="ppaction://hlinksldjump"/>
          </p:cNvPr>
          <p:cNvSpPr/>
          <p:nvPr/>
        </p:nvSpPr>
        <p:spPr>
          <a:xfrm>
            <a:off x="8135888" y="6497960"/>
            <a:ext cx="1008112" cy="360040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solidFill>
                <a:schemeClr val="lt1"/>
              </a:solidFill>
            </a:endParaRPr>
          </a:p>
        </p:txBody>
      </p:sp>
      <p:pic>
        <p:nvPicPr>
          <p:cNvPr id="10" name="Marc Sylvan - The Million Pound DROP Live Tim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974.434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741" y="6677980"/>
            <a:ext cx="180020" cy="180020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467543" y="1901371"/>
            <a:ext cx="3959313" cy="1741715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A</a:t>
            </a:r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Bristol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717142" y="1901370"/>
            <a:ext cx="3959314" cy="1741715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B</a:t>
            </a:r>
            <a:endParaRPr lang="de-DE" sz="6600" b="1" dirty="0"/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Worms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67544" y="4199125"/>
            <a:ext cx="3959314" cy="1741714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C</a:t>
            </a:r>
          </a:p>
          <a:p>
            <a:pPr algn="ctr"/>
            <a:r>
              <a:rPr lang="de-DE" sz="2800" b="1" dirty="0" err="1" smtClean="0">
                <a:solidFill>
                  <a:schemeClr val="tx1"/>
                </a:solidFill>
              </a:rPr>
              <a:t>Avignion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717143" y="4214886"/>
            <a:ext cx="3959313" cy="1725953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D</a:t>
            </a:r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Wien</a:t>
            </a:r>
            <a:endParaRPr lang="de-DE" sz="2800" b="1" dirty="0"/>
          </a:p>
        </p:txBody>
      </p:sp>
      <p:sp>
        <p:nvSpPr>
          <p:cNvPr id="15" name="Rechteck 14"/>
          <p:cNvSpPr/>
          <p:nvPr/>
        </p:nvSpPr>
        <p:spPr>
          <a:xfrm>
            <a:off x="1" y="6305107"/>
            <a:ext cx="754912" cy="5528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4537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9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6)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 numSld="1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5" grpId="0" animBg="1"/>
      <p:bldP spid="72" grpId="0" animBg="1"/>
      <p:bldP spid="11" grpId="0" animBg="1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hteck 54"/>
          <p:cNvSpPr/>
          <p:nvPr/>
        </p:nvSpPr>
        <p:spPr>
          <a:xfrm>
            <a:off x="251520" y="94655"/>
            <a:ext cx="8640960" cy="332656"/>
          </a:xfrm>
          <a:prstGeom prst="rect">
            <a:avLst/>
          </a:prstGeom>
          <a:gradFill flip="none" rotWithShape="1">
            <a:gsLst>
              <a:gs pos="40000">
                <a:schemeClr val="tx1">
                  <a:lumMod val="85000"/>
                </a:schemeClr>
              </a:gs>
              <a:gs pos="82000">
                <a:schemeClr val="tx1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/>
          <p:cNvSpPr/>
          <p:nvPr/>
        </p:nvSpPr>
        <p:spPr>
          <a:xfrm>
            <a:off x="251520" y="94655"/>
            <a:ext cx="8640960" cy="3326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 useBgFill="1">
        <p:nvSpPr>
          <p:cNvPr id="72" name="Rechteck 71"/>
          <p:cNvSpPr/>
          <p:nvPr/>
        </p:nvSpPr>
        <p:spPr>
          <a:xfrm>
            <a:off x="467544" y="908720"/>
            <a:ext cx="8208912" cy="504056"/>
          </a:xfrm>
          <a:prstGeom prst="rect">
            <a:avLst/>
          </a:prstGeom>
          <a:blipFill dpi="0" rotWithShape="0">
            <a:blip r:embed="rId5">
              <a:lum/>
            </a:blip>
            <a:srcRect/>
            <a:stretch>
              <a:fillRect l="-5696" t="-180282" r="-5696" b="-1080282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Welche spanische Fußballmannschaft wird hierzulande auch als „die Königlichen“ bezeichnet?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74" name="Rechteck 73">
            <a:hlinkClick r:id="rId6" action="ppaction://hlinksldjump"/>
          </p:cNvPr>
          <p:cNvSpPr/>
          <p:nvPr/>
        </p:nvSpPr>
        <p:spPr>
          <a:xfrm>
            <a:off x="8135888" y="6497960"/>
            <a:ext cx="1008112" cy="360040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solidFill>
                <a:schemeClr val="lt1"/>
              </a:solidFill>
            </a:endParaRPr>
          </a:p>
        </p:txBody>
      </p:sp>
      <p:pic>
        <p:nvPicPr>
          <p:cNvPr id="10" name="Marc Sylvan - The Million Pound DROP Live Tim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974.434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2741" y="6677980"/>
            <a:ext cx="180020" cy="180020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467543" y="1901371"/>
            <a:ext cx="3959313" cy="1741715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A</a:t>
            </a:r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FC Barcelona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67542" y="4214886"/>
            <a:ext cx="3959314" cy="1741715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C</a:t>
            </a:r>
            <a:endParaRPr lang="de-DE" sz="6600" b="1" dirty="0"/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FC Sevilla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717143" y="1901371"/>
            <a:ext cx="3959314" cy="1741714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B</a:t>
            </a:r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Real Madrid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717143" y="4214886"/>
            <a:ext cx="3959313" cy="1725953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D</a:t>
            </a:r>
          </a:p>
          <a:p>
            <a:pPr algn="ctr"/>
            <a:r>
              <a:rPr lang="de-DE" sz="2800" b="1" dirty="0" err="1" smtClean="0">
                <a:solidFill>
                  <a:schemeClr val="tx1"/>
                </a:solidFill>
              </a:rPr>
              <a:t>Atlético</a:t>
            </a:r>
            <a:r>
              <a:rPr lang="de-DE" sz="2800" b="1" dirty="0" smtClean="0">
                <a:solidFill>
                  <a:schemeClr val="tx1"/>
                </a:solidFill>
              </a:rPr>
              <a:t> Madrid</a:t>
            </a:r>
            <a:endParaRPr lang="de-DE" sz="2800" b="1" dirty="0"/>
          </a:p>
        </p:txBody>
      </p:sp>
      <p:pic>
        <p:nvPicPr>
          <p:cNvPr id="16" name="Marc Sylvan - The Million Pound DROP Live Tim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91.970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2015" y="6538914"/>
            <a:ext cx="239010" cy="239010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1" y="6305107"/>
            <a:ext cx="754912" cy="5528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035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9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6)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 numSld="1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5" grpId="0" animBg="1"/>
      <p:bldP spid="72" grpId="0" animBg="1"/>
      <p:bldP spid="11" grpId="0" animBg="1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rc Sylvan - The Million Pound DROP Live Tim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91.97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015" y="6538914"/>
            <a:ext cx="239010" cy="239010"/>
          </a:xfrm>
          <a:prstGeom prst="rect">
            <a:avLst/>
          </a:prstGeom>
        </p:spPr>
      </p:pic>
      <p:sp>
        <p:nvSpPr>
          <p:cNvPr id="55" name="Rechteck 54"/>
          <p:cNvSpPr/>
          <p:nvPr/>
        </p:nvSpPr>
        <p:spPr>
          <a:xfrm>
            <a:off x="251520" y="94655"/>
            <a:ext cx="8640960" cy="332656"/>
          </a:xfrm>
          <a:prstGeom prst="rect">
            <a:avLst/>
          </a:prstGeom>
          <a:gradFill flip="none" rotWithShape="1">
            <a:gsLst>
              <a:gs pos="40000">
                <a:schemeClr val="tx1">
                  <a:lumMod val="85000"/>
                </a:schemeClr>
              </a:gs>
              <a:gs pos="82000">
                <a:schemeClr val="tx1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/>
          <p:cNvSpPr/>
          <p:nvPr/>
        </p:nvSpPr>
        <p:spPr>
          <a:xfrm>
            <a:off x="251520" y="94655"/>
            <a:ext cx="8640960" cy="3326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 useBgFill="1">
        <p:nvSpPr>
          <p:cNvPr id="72" name="Rechteck 71"/>
          <p:cNvSpPr/>
          <p:nvPr/>
        </p:nvSpPr>
        <p:spPr>
          <a:xfrm>
            <a:off x="467544" y="908720"/>
            <a:ext cx="8208912" cy="504056"/>
          </a:xfrm>
          <a:prstGeom prst="rect">
            <a:avLst/>
          </a:prstGeom>
          <a:blipFill dpi="0" rotWithShape="0">
            <a:blip r:embed="rId6">
              <a:lum/>
            </a:blip>
            <a:srcRect/>
            <a:stretch>
              <a:fillRect l="-5696" t="-180282" r="-5696" b="-1080282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Welches Unternehmen wurde 1841 von Clemens und August </a:t>
            </a:r>
            <a:r>
              <a:rPr lang="de-DE" sz="1600" b="1" dirty="0" err="1" smtClean="0">
                <a:solidFill>
                  <a:schemeClr val="tx1"/>
                </a:solidFill>
              </a:rPr>
              <a:t>Brenninkmeijer</a:t>
            </a:r>
            <a:r>
              <a:rPr lang="de-DE" sz="1600" b="1" dirty="0" smtClean="0">
                <a:solidFill>
                  <a:schemeClr val="tx1"/>
                </a:solidFill>
              </a:rPr>
              <a:t> gegründet?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74" name="Rechteck 73">
            <a:hlinkClick r:id="rId7" action="ppaction://hlinksldjump"/>
          </p:cNvPr>
          <p:cNvSpPr/>
          <p:nvPr/>
        </p:nvSpPr>
        <p:spPr>
          <a:xfrm>
            <a:off x="8135888" y="6497960"/>
            <a:ext cx="1008112" cy="360040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solidFill>
                <a:schemeClr val="lt1"/>
              </a:solidFill>
            </a:endParaRPr>
          </a:p>
        </p:txBody>
      </p:sp>
      <p:pic>
        <p:nvPicPr>
          <p:cNvPr id="10" name="Marc Sylvan - The Million Pound DROP Live Tim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974.434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741" y="6677980"/>
            <a:ext cx="180020" cy="18002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467544" y="1901371"/>
            <a:ext cx="2339451" cy="3176491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A</a:t>
            </a:r>
            <a:endParaRPr lang="de-DE" sz="6600" b="1" dirty="0"/>
          </a:p>
          <a:p>
            <a:pPr algn="ctr"/>
            <a:endParaRPr lang="de-DE" b="1" dirty="0"/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P &amp; C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402273" y="1893490"/>
            <a:ext cx="2339453" cy="3184372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B</a:t>
            </a:r>
          </a:p>
          <a:p>
            <a:pPr algn="ctr"/>
            <a:endParaRPr lang="de-DE" b="1" dirty="0" smtClean="0"/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C &amp; A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323738" y="1893490"/>
            <a:ext cx="2339453" cy="3176491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C</a:t>
            </a:r>
          </a:p>
          <a:p>
            <a:pPr algn="ctr"/>
            <a:endParaRPr lang="de-DE" dirty="0"/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H &amp; M</a:t>
            </a:r>
            <a:endParaRPr lang="de-DE" sz="2800" b="1" dirty="0"/>
          </a:p>
        </p:txBody>
      </p:sp>
      <p:sp>
        <p:nvSpPr>
          <p:cNvPr id="15" name="Rechteck 14"/>
          <p:cNvSpPr/>
          <p:nvPr/>
        </p:nvSpPr>
        <p:spPr>
          <a:xfrm>
            <a:off x="1" y="6305107"/>
            <a:ext cx="754912" cy="5528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827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9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6)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 numSld="1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5" grpId="0" animBg="1"/>
      <p:bldP spid="72" grpId="0" animBg="1"/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 Sylvan - The Million Pound DROP Live Tim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91.97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015" y="6538914"/>
            <a:ext cx="239010" cy="239010"/>
          </a:xfrm>
          <a:prstGeom prst="rect">
            <a:avLst/>
          </a:prstGeom>
        </p:spPr>
      </p:pic>
      <p:sp>
        <p:nvSpPr>
          <p:cNvPr id="55" name="Rechteck 54"/>
          <p:cNvSpPr/>
          <p:nvPr/>
        </p:nvSpPr>
        <p:spPr>
          <a:xfrm>
            <a:off x="251520" y="94655"/>
            <a:ext cx="8640960" cy="332656"/>
          </a:xfrm>
          <a:prstGeom prst="rect">
            <a:avLst/>
          </a:prstGeom>
          <a:gradFill flip="none" rotWithShape="1">
            <a:gsLst>
              <a:gs pos="40000">
                <a:schemeClr val="tx1">
                  <a:lumMod val="85000"/>
                </a:schemeClr>
              </a:gs>
              <a:gs pos="82000">
                <a:schemeClr val="tx1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/>
          <p:cNvSpPr/>
          <p:nvPr/>
        </p:nvSpPr>
        <p:spPr>
          <a:xfrm>
            <a:off x="251520" y="94655"/>
            <a:ext cx="8640960" cy="3326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 useBgFill="1">
        <p:nvSpPr>
          <p:cNvPr id="72" name="Rechteck 71"/>
          <p:cNvSpPr/>
          <p:nvPr/>
        </p:nvSpPr>
        <p:spPr>
          <a:xfrm>
            <a:off x="467544" y="908720"/>
            <a:ext cx="8208912" cy="504056"/>
          </a:xfrm>
          <a:prstGeom prst="rect">
            <a:avLst/>
          </a:prstGeom>
          <a:blipFill dpi="0" rotWithShape="0">
            <a:blip r:embed="rId6">
              <a:lum/>
            </a:blip>
            <a:srcRect/>
            <a:stretch>
              <a:fillRect l="-5696" t="-180282" r="-5696" b="-1080282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Wen erschoss ein Mann namens John Wilkes Booth?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74" name="Rechteck 73">
            <a:hlinkClick r:id="rId7" action="ppaction://hlinksldjump"/>
          </p:cNvPr>
          <p:cNvSpPr/>
          <p:nvPr/>
        </p:nvSpPr>
        <p:spPr>
          <a:xfrm>
            <a:off x="8135888" y="6497960"/>
            <a:ext cx="1008112" cy="360040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solidFill>
                <a:schemeClr val="lt1"/>
              </a:solidFill>
            </a:endParaRPr>
          </a:p>
        </p:txBody>
      </p:sp>
      <p:pic>
        <p:nvPicPr>
          <p:cNvPr id="10" name="Marc Sylvan - The Million Pound DROP Live Tim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974.434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741" y="6677980"/>
            <a:ext cx="180020" cy="18002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467544" y="1901371"/>
            <a:ext cx="2339451" cy="3176491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A</a:t>
            </a:r>
            <a:endParaRPr lang="de-DE" sz="6600" b="1" dirty="0"/>
          </a:p>
          <a:p>
            <a:pPr algn="ctr"/>
            <a:endParaRPr lang="de-DE" b="1" dirty="0"/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Martin Luther King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337003" y="1893490"/>
            <a:ext cx="2339453" cy="3184372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C</a:t>
            </a:r>
          </a:p>
          <a:p>
            <a:pPr algn="ctr"/>
            <a:endParaRPr lang="de-DE" b="1" dirty="0" smtClean="0"/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Abraham Lincoln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423535" y="1901371"/>
            <a:ext cx="2339453" cy="3176491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B</a:t>
            </a:r>
          </a:p>
          <a:p>
            <a:pPr algn="ctr"/>
            <a:endParaRPr lang="de-DE" b="1" dirty="0"/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John F. Kennedy</a:t>
            </a:r>
            <a:endParaRPr lang="de-DE" sz="2800" b="1" dirty="0"/>
          </a:p>
        </p:txBody>
      </p:sp>
      <p:sp>
        <p:nvSpPr>
          <p:cNvPr id="11" name="Rechteck 10"/>
          <p:cNvSpPr/>
          <p:nvPr/>
        </p:nvSpPr>
        <p:spPr>
          <a:xfrm>
            <a:off x="1" y="6305107"/>
            <a:ext cx="754912" cy="5528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899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9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6)">
                                      <p:cBhvr>
                                        <p:cTn id="13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 numSld="1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5" grpId="0" animBg="1"/>
      <p:bldP spid="72" grpId="0" animBg="1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34452" y="1721680"/>
            <a:ext cx="78625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smtClean="0"/>
              <a:t>In jeder Runde muss das komplette, noch vorhandene Geld eingesetzt werden</a:t>
            </a:r>
          </a:p>
          <a:p>
            <a:endParaRPr lang="de-DE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smtClean="0"/>
              <a:t>Pro Durchgang haben Sie 60 Sekunden um Ihr Geld zu setzen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smtClean="0"/>
              <a:t>Wenn die erste Million verspielt ist, muss das Geld aus den ersten Spielen genommen werden</a:t>
            </a:r>
          </a:p>
        </p:txBody>
      </p:sp>
      <p:sp>
        <p:nvSpPr>
          <p:cNvPr id="3" name="Rechteck 2"/>
          <p:cNvSpPr/>
          <p:nvPr/>
        </p:nvSpPr>
        <p:spPr>
          <a:xfrm>
            <a:off x="582696" y="414192"/>
            <a:ext cx="5662841" cy="1027770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500" b="1" dirty="0" smtClean="0"/>
              <a:t>Darauf ist zu achten</a:t>
            </a:r>
            <a:endParaRPr lang="de-DE" sz="4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15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 Sylvan - The Million Pound DROP Live Tim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91.97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015" y="6538914"/>
            <a:ext cx="239010" cy="239010"/>
          </a:xfrm>
          <a:prstGeom prst="rect">
            <a:avLst/>
          </a:prstGeom>
        </p:spPr>
      </p:pic>
      <p:sp>
        <p:nvSpPr>
          <p:cNvPr id="55" name="Rechteck 54"/>
          <p:cNvSpPr/>
          <p:nvPr/>
        </p:nvSpPr>
        <p:spPr>
          <a:xfrm>
            <a:off x="251520" y="94655"/>
            <a:ext cx="8640960" cy="332656"/>
          </a:xfrm>
          <a:prstGeom prst="rect">
            <a:avLst/>
          </a:prstGeom>
          <a:gradFill flip="none" rotWithShape="1">
            <a:gsLst>
              <a:gs pos="40000">
                <a:schemeClr val="tx1">
                  <a:lumMod val="85000"/>
                </a:schemeClr>
              </a:gs>
              <a:gs pos="82000">
                <a:schemeClr val="tx1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/>
          <p:cNvSpPr/>
          <p:nvPr/>
        </p:nvSpPr>
        <p:spPr>
          <a:xfrm>
            <a:off x="251520" y="94655"/>
            <a:ext cx="8640960" cy="3326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 useBgFill="1">
        <p:nvSpPr>
          <p:cNvPr id="72" name="Rechteck 71"/>
          <p:cNvSpPr/>
          <p:nvPr/>
        </p:nvSpPr>
        <p:spPr>
          <a:xfrm>
            <a:off x="467544" y="908720"/>
            <a:ext cx="8208912" cy="504056"/>
          </a:xfrm>
          <a:prstGeom prst="rect">
            <a:avLst/>
          </a:prstGeom>
          <a:blipFill dpi="0" rotWithShape="0">
            <a:blip r:embed="rId6">
              <a:lum/>
            </a:blip>
            <a:srcRect/>
            <a:stretch>
              <a:fillRect l="-5696" t="-180282" r="-5696" b="-1080282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Was verkaufte ein Betrüger namens Victor Lustig 1925 an einen Schrotthändler?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74" name="Rechteck 73">
            <a:hlinkClick r:id="rId7" action="ppaction://hlinksldjump"/>
          </p:cNvPr>
          <p:cNvSpPr/>
          <p:nvPr/>
        </p:nvSpPr>
        <p:spPr>
          <a:xfrm>
            <a:off x="8135888" y="6497960"/>
            <a:ext cx="1008112" cy="360040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solidFill>
                <a:schemeClr val="lt1"/>
              </a:solidFill>
            </a:endParaRPr>
          </a:p>
        </p:txBody>
      </p:sp>
      <p:pic>
        <p:nvPicPr>
          <p:cNvPr id="10" name="Marc Sylvan - The Million Pound DROP Live Tim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974.434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741" y="6677980"/>
            <a:ext cx="180020" cy="18002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467544" y="1901371"/>
            <a:ext cx="2339451" cy="3176491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A</a:t>
            </a:r>
            <a:endParaRPr lang="de-DE" sz="6600" b="1" dirty="0"/>
          </a:p>
          <a:p>
            <a:pPr algn="ctr"/>
            <a:endParaRPr lang="de-DE" b="1" dirty="0"/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Golden-Gate-Bridge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337003" y="1893490"/>
            <a:ext cx="2339453" cy="3184372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C</a:t>
            </a:r>
          </a:p>
          <a:p>
            <a:pPr algn="ctr"/>
            <a:endParaRPr lang="de-DE" b="1" dirty="0" smtClean="0"/>
          </a:p>
          <a:p>
            <a:pPr algn="ctr"/>
            <a:r>
              <a:rPr lang="de-DE" sz="2800" b="1" dirty="0" err="1" smtClean="0">
                <a:solidFill>
                  <a:schemeClr val="tx1"/>
                </a:solidFill>
              </a:rPr>
              <a:t>Eifelt</a:t>
            </a:r>
            <a:r>
              <a:rPr lang="de-DE" sz="2800" b="1" dirty="0" smtClean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de-DE" sz="2800" b="1" dirty="0" err="1" smtClean="0">
                <a:solidFill>
                  <a:schemeClr val="tx1"/>
                </a:solidFill>
              </a:rPr>
              <a:t>turm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423535" y="1901371"/>
            <a:ext cx="2339453" cy="3176491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B</a:t>
            </a:r>
          </a:p>
          <a:p>
            <a:pPr algn="ctr"/>
            <a:endParaRPr lang="de-DE" b="1" dirty="0" smtClean="0"/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Freiheits-statue</a:t>
            </a:r>
            <a:endParaRPr lang="de-DE" b="1" dirty="0"/>
          </a:p>
        </p:txBody>
      </p:sp>
      <p:sp>
        <p:nvSpPr>
          <p:cNvPr id="11" name="Rechteck 10"/>
          <p:cNvSpPr/>
          <p:nvPr/>
        </p:nvSpPr>
        <p:spPr>
          <a:xfrm>
            <a:off x="1" y="6305107"/>
            <a:ext cx="754912" cy="5528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155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9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6)">
                                      <p:cBhvr>
                                        <p:cTn id="13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 numSld="1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5" grpId="0" animBg="1"/>
      <p:bldP spid="72" grpId="0" animBg="1"/>
      <p:bldP spid="12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 Sylvan - The Million Pound DROP Live Tim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91.97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015" y="6538914"/>
            <a:ext cx="239010" cy="239010"/>
          </a:xfrm>
          <a:prstGeom prst="rect">
            <a:avLst/>
          </a:prstGeom>
        </p:spPr>
      </p:pic>
      <p:sp>
        <p:nvSpPr>
          <p:cNvPr id="55" name="Rechteck 54"/>
          <p:cNvSpPr/>
          <p:nvPr/>
        </p:nvSpPr>
        <p:spPr>
          <a:xfrm>
            <a:off x="251520" y="94655"/>
            <a:ext cx="8640960" cy="332656"/>
          </a:xfrm>
          <a:prstGeom prst="rect">
            <a:avLst/>
          </a:prstGeom>
          <a:gradFill flip="none" rotWithShape="1">
            <a:gsLst>
              <a:gs pos="40000">
                <a:schemeClr val="tx1">
                  <a:lumMod val="85000"/>
                </a:schemeClr>
              </a:gs>
              <a:gs pos="82000">
                <a:schemeClr val="tx1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/>
          <p:cNvSpPr/>
          <p:nvPr/>
        </p:nvSpPr>
        <p:spPr>
          <a:xfrm>
            <a:off x="251520" y="94655"/>
            <a:ext cx="8640960" cy="3326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 useBgFill="1">
        <p:nvSpPr>
          <p:cNvPr id="72" name="Rechteck 71"/>
          <p:cNvSpPr/>
          <p:nvPr/>
        </p:nvSpPr>
        <p:spPr>
          <a:xfrm>
            <a:off x="467544" y="908720"/>
            <a:ext cx="8208912" cy="504056"/>
          </a:xfrm>
          <a:prstGeom prst="rect">
            <a:avLst/>
          </a:prstGeom>
          <a:blipFill dpi="0" rotWithShape="0">
            <a:blip r:embed="rId6">
              <a:lum/>
            </a:blip>
            <a:srcRect/>
            <a:stretch>
              <a:fillRect l="-5696" t="-180282" r="-5696" b="-1080282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Welche der drei Staatsgewalten ist die gesetzgebende?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74" name="Rechteck 73">
            <a:hlinkClick r:id="rId7" action="ppaction://hlinksldjump"/>
          </p:cNvPr>
          <p:cNvSpPr/>
          <p:nvPr/>
        </p:nvSpPr>
        <p:spPr>
          <a:xfrm>
            <a:off x="8135888" y="6497960"/>
            <a:ext cx="1008112" cy="360040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solidFill>
                <a:schemeClr val="lt1"/>
              </a:solidFill>
            </a:endParaRPr>
          </a:p>
        </p:txBody>
      </p:sp>
      <p:pic>
        <p:nvPicPr>
          <p:cNvPr id="10" name="Marc Sylvan - The Million Pound DROP Live Tim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974.434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741" y="6677980"/>
            <a:ext cx="180020" cy="18002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6337005" y="1901369"/>
            <a:ext cx="2339451" cy="3176491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C</a:t>
            </a:r>
            <a:endParaRPr lang="de-DE" sz="6600" b="1" dirty="0"/>
          </a:p>
          <a:p>
            <a:pPr algn="ctr"/>
            <a:endParaRPr lang="de-DE" b="1" dirty="0"/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Judikative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78320" y="1901371"/>
            <a:ext cx="2339453" cy="3184372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A</a:t>
            </a:r>
          </a:p>
          <a:p>
            <a:pPr algn="ctr"/>
            <a:endParaRPr lang="de-DE" b="1" dirty="0" smtClean="0"/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Legislative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423535" y="1901371"/>
            <a:ext cx="2339453" cy="3176491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B</a:t>
            </a:r>
          </a:p>
          <a:p>
            <a:pPr algn="ctr"/>
            <a:endParaRPr lang="de-DE" b="1" dirty="0"/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Exekutive</a:t>
            </a:r>
            <a:endParaRPr lang="de-DE" sz="2800" b="1" dirty="0"/>
          </a:p>
        </p:txBody>
      </p:sp>
      <p:sp>
        <p:nvSpPr>
          <p:cNvPr id="11" name="Rechteck 10"/>
          <p:cNvSpPr/>
          <p:nvPr/>
        </p:nvSpPr>
        <p:spPr>
          <a:xfrm>
            <a:off x="1" y="6305107"/>
            <a:ext cx="754912" cy="5528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189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9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6)">
                                      <p:cBhvr>
                                        <p:cTn id="13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 numSld="1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5" grpId="0" animBg="1"/>
      <p:bldP spid="72" grpId="0" animBg="1"/>
      <p:bldP spid="12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 Sylvan - The Million Pound DROP Live Tim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91.97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015" y="6538914"/>
            <a:ext cx="239010" cy="239010"/>
          </a:xfrm>
          <a:prstGeom prst="rect">
            <a:avLst/>
          </a:prstGeom>
        </p:spPr>
      </p:pic>
      <p:sp>
        <p:nvSpPr>
          <p:cNvPr id="55" name="Rechteck 54"/>
          <p:cNvSpPr/>
          <p:nvPr/>
        </p:nvSpPr>
        <p:spPr>
          <a:xfrm>
            <a:off x="251520" y="94655"/>
            <a:ext cx="8640960" cy="332656"/>
          </a:xfrm>
          <a:prstGeom prst="rect">
            <a:avLst/>
          </a:prstGeom>
          <a:gradFill flip="none" rotWithShape="1">
            <a:gsLst>
              <a:gs pos="40000">
                <a:schemeClr val="tx1">
                  <a:lumMod val="85000"/>
                </a:schemeClr>
              </a:gs>
              <a:gs pos="82000">
                <a:schemeClr val="tx1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/>
          <p:cNvSpPr/>
          <p:nvPr/>
        </p:nvSpPr>
        <p:spPr>
          <a:xfrm>
            <a:off x="251520" y="94655"/>
            <a:ext cx="8640960" cy="3326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 useBgFill="1">
        <p:nvSpPr>
          <p:cNvPr id="72" name="Rechteck 71"/>
          <p:cNvSpPr/>
          <p:nvPr/>
        </p:nvSpPr>
        <p:spPr>
          <a:xfrm>
            <a:off x="467544" y="908720"/>
            <a:ext cx="8208912" cy="504056"/>
          </a:xfrm>
          <a:prstGeom prst="rect">
            <a:avLst/>
          </a:prstGeom>
          <a:blipFill dpi="0" rotWithShape="0">
            <a:blip r:embed="rId6">
              <a:lum/>
            </a:blip>
            <a:srcRect/>
            <a:stretch>
              <a:fillRect l="-5696" t="-180282" r="-5696" b="-1080282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Das astronomische Symbol welches Planeten entspricht dem Symbol für das männliche Geschlecht?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74" name="Rechteck 73">
            <a:hlinkClick r:id="rId7" action="ppaction://hlinksldjump"/>
          </p:cNvPr>
          <p:cNvSpPr/>
          <p:nvPr/>
        </p:nvSpPr>
        <p:spPr>
          <a:xfrm>
            <a:off x="8135888" y="6497960"/>
            <a:ext cx="1008112" cy="360040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solidFill>
                <a:schemeClr val="lt1"/>
              </a:solidFill>
            </a:endParaRPr>
          </a:p>
        </p:txBody>
      </p:sp>
      <p:pic>
        <p:nvPicPr>
          <p:cNvPr id="10" name="Marc Sylvan - The Million Pound DROP Live Tim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974.434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741" y="6677980"/>
            <a:ext cx="180020" cy="18002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467544" y="1893490"/>
            <a:ext cx="2339451" cy="3176491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A</a:t>
            </a:r>
            <a:endParaRPr lang="de-DE" sz="6600" b="1" dirty="0"/>
          </a:p>
          <a:p>
            <a:pPr algn="ctr"/>
            <a:endParaRPr lang="de-DE" b="1" dirty="0"/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Jupiter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337003" y="1893490"/>
            <a:ext cx="2339453" cy="3184372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C</a:t>
            </a:r>
          </a:p>
          <a:p>
            <a:pPr algn="ctr"/>
            <a:endParaRPr lang="de-DE" b="1" dirty="0" smtClean="0"/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Mars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423535" y="1901371"/>
            <a:ext cx="2339453" cy="3176491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B</a:t>
            </a:r>
          </a:p>
          <a:p>
            <a:pPr algn="ctr"/>
            <a:endParaRPr lang="de-DE" b="1" dirty="0"/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Erde</a:t>
            </a:r>
            <a:endParaRPr lang="de-DE" sz="2800" b="1" dirty="0"/>
          </a:p>
        </p:txBody>
      </p:sp>
      <p:sp>
        <p:nvSpPr>
          <p:cNvPr id="11" name="Rechteck 10"/>
          <p:cNvSpPr/>
          <p:nvPr/>
        </p:nvSpPr>
        <p:spPr>
          <a:xfrm>
            <a:off x="1" y="6305107"/>
            <a:ext cx="754912" cy="5528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1071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9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6)">
                                      <p:cBhvr>
                                        <p:cTn id="13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 numSld="1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5" grpId="0" animBg="1"/>
      <p:bldP spid="72" grpId="0" animBg="1"/>
      <p:bldP spid="12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 Sylvan - The Million Pound DROP Live Tim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91.97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015" y="6547540"/>
            <a:ext cx="239010" cy="239010"/>
          </a:xfrm>
          <a:prstGeom prst="rect">
            <a:avLst/>
          </a:prstGeom>
        </p:spPr>
      </p:pic>
      <p:sp>
        <p:nvSpPr>
          <p:cNvPr id="55" name="Rechteck 54"/>
          <p:cNvSpPr/>
          <p:nvPr/>
        </p:nvSpPr>
        <p:spPr>
          <a:xfrm>
            <a:off x="251520" y="94655"/>
            <a:ext cx="8640960" cy="332656"/>
          </a:xfrm>
          <a:prstGeom prst="rect">
            <a:avLst/>
          </a:prstGeom>
          <a:gradFill flip="none" rotWithShape="1">
            <a:gsLst>
              <a:gs pos="40000">
                <a:schemeClr val="tx1">
                  <a:lumMod val="85000"/>
                </a:schemeClr>
              </a:gs>
              <a:gs pos="82000">
                <a:schemeClr val="tx1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/>
          <p:cNvSpPr/>
          <p:nvPr/>
        </p:nvSpPr>
        <p:spPr>
          <a:xfrm>
            <a:off x="251520" y="94655"/>
            <a:ext cx="8640960" cy="3326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 useBgFill="1">
        <p:nvSpPr>
          <p:cNvPr id="72" name="Rechteck 71"/>
          <p:cNvSpPr/>
          <p:nvPr/>
        </p:nvSpPr>
        <p:spPr>
          <a:xfrm>
            <a:off x="467544" y="908720"/>
            <a:ext cx="8208912" cy="504056"/>
          </a:xfrm>
          <a:prstGeom prst="rect">
            <a:avLst/>
          </a:prstGeom>
          <a:blipFill dpi="0" rotWithShape="0">
            <a:blip r:embed="rId6">
              <a:lum/>
            </a:blip>
            <a:srcRect/>
            <a:stretch>
              <a:fillRect l="-5696" t="-180282" r="-5696" b="-1080282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Wobei handelt es sich nicht um eine Primzahl?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74" name="Rechteck 73">
            <a:hlinkClick r:id="rId7" action="ppaction://hlinksldjump"/>
          </p:cNvPr>
          <p:cNvSpPr/>
          <p:nvPr/>
        </p:nvSpPr>
        <p:spPr>
          <a:xfrm>
            <a:off x="8135888" y="6497960"/>
            <a:ext cx="1008112" cy="360040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solidFill>
                <a:schemeClr val="lt1"/>
              </a:solidFill>
            </a:endParaRPr>
          </a:p>
        </p:txBody>
      </p:sp>
      <p:pic>
        <p:nvPicPr>
          <p:cNvPr id="10" name="Marc Sylvan - The Million Pound DROP Live Tim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974.434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741" y="6677980"/>
            <a:ext cx="180020" cy="18002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467544" y="1893490"/>
            <a:ext cx="2339451" cy="3176491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A</a:t>
            </a:r>
            <a:endParaRPr lang="de-DE" sz="6600" b="1" dirty="0"/>
          </a:p>
          <a:p>
            <a:pPr algn="ctr"/>
            <a:endParaRPr lang="de-DE" b="1" dirty="0"/>
          </a:p>
          <a:p>
            <a:pPr algn="ctr"/>
            <a:r>
              <a:rPr lang="de-DE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Rechteck 12"/>
          <p:cNvSpPr/>
          <p:nvPr/>
        </p:nvSpPr>
        <p:spPr>
          <a:xfrm>
            <a:off x="3402273" y="1893490"/>
            <a:ext cx="2339453" cy="3184372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/>
              <a:t>B</a:t>
            </a:r>
            <a:endParaRPr lang="de-DE" sz="6600" b="1" dirty="0" smtClean="0"/>
          </a:p>
          <a:p>
            <a:pPr algn="ctr"/>
            <a:endParaRPr lang="de-DE" b="1" dirty="0" smtClean="0"/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1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300491" y="1893489"/>
            <a:ext cx="2339453" cy="3176491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C</a:t>
            </a:r>
          </a:p>
          <a:p>
            <a:pPr algn="ctr"/>
            <a:endParaRPr lang="de-DE" b="1" dirty="0"/>
          </a:p>
          <a:p>
            <a:pPr algn="ctr"/>
            <a:r>
              <a:rPr lang="de-DE" sz="2800" b="1" dirty="0">
                <a:solidFill>
                  <a:schemeClr val="tx1"/>
                </a:solidFill>
              </a:rPr>
              <a:t>2</a:t>
            </a:r>
            <a:endParaRPr lang="de-DE" sz="2800" b="1" dirty="0"/>
          </a:p>
        </p:txBody>
      </p:sp>
      <p:sp>
        <p:nvSpPr>
          <p:cNvPr id="11" name="Rechteck 10"/>
          <p:cNvSpPr/>
          <p:nvPr/>
        </p:nvSpPr>
        <p:spPr>
          <a:xfrm>
            <a:off x="1" y="6305107"/>
            <a:ext cx="754912" cy="5528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1719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9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6)">
                                      <p:cBhvr>
                                        <p:cTn id="13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 numSld="1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5" grpId="0" animBg="1"/>
      <p:bldP spid="72" grpId="0" animBg="1"/>
      <p:bldP spid="12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 Sylvan - The Million Pound DROP Live Tim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91.97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015" y="6538914"/>
            <a:ext cx="239010" cy="239010"/>
          </a:xfrm>
          <a:prstGeom prst="rect">
            <a:avLst/>
          </a:prstGeom>
        </p:spPr>
      </p:pic>
      <p:sp>
        <p:nvSpPr>
          <p:cNvPr id="55" name="Rechteck 54"/>
          <p:cNvSpPr/>
          <p:nvPr/>
        </p:nvSpPr>
        <p:spPr>
          <a:xfrm>
            <a:off x="251520" y="94655"/>
            <a:ext cx="8640960" cy="332656"/>
          </a:xfrm>
          <a:prstGeom prst="rect">
            <a:avLst/>
          </a:prstGeom>
          <a:gradFill flip="none" rotWithShape="1">
            <a:gsLst>
              <a:gs pos="40000">
                <a:schemeClr val="tx1">
                  <a:lumMod val="85000"/>
                </a:schemeClr>
              </a:gs>
              <a:gs pos="82000">
                <a:schemeClr val="tx1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/>
          <p:cNvSpPr/>
          <p:nvPr/>
        </p:nvSpPr>
        <p:spPr>
          <a:xfrm>
            <a:off x="251520" y="94655"/>
            <a:ext cx="8640960" cy="3326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 useBgFill="1">
        <p:nvSpPr>
          <p:cNvPr id="72" name="Rechteck 71"/>
          <p:cNvSpPr/>
          <p:nvPr/>
        </p:nvSpPr>
        <p:spPr>
          <a:xfrm>
            <a:off x="467544" y="908720"/>
            <a:ext cx="8208912" cy="504056"/>
          </a:xfrm>
          <a:prstGeom prst="rect">
            <a:avLst/>
          </a:prstGeom>
          <a:blipFill dpi="0" rotWithShape="0">
            <a:blip r:embed="rId6">
              <a:lum/>
            </a:blip>
            <a:srcRect/>
            <a:stretch>
              <a:fillRect l="-5696" t="-180282" r="-5696" b="-1080282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Die Schulnote 3 in der Schweiz ist im Vergleich zur 3 in Deutschland …?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74" name="Rechteck 73">
            <a:hlinkClick r:id="rId7" action="ppaction://hlinksldjump"/>
          </p:cNvPr>
          <p:cNvSpPr/>
          <p:nvPr/>
        </p:nvSpPr>
        <p:spPr>
          <a:xfrm>
            <a:off x="8135888" y="6497960"/>
            <a:ext cx="1008112" cy="360040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solidFill>
                <a:schemeClr val="lt1"/>
              </a:solidFill>
            </a:endParaRPr>
          </a:p>
        </p:txBody>
      </p:sp>
      <p:pic>
        <p:nvPicPr>
          <p:cNvPr id="10" name="Marc Sylvan - The Million Pound DROP Live Tim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974.434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741" y="6677980"/>
            <a:ext cx="180020" cy="18002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2333774" y="1786267"/>
            <a:ext cx="4476452" cy="1967025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A</a:t>
            </a:r>
            <a:endParaRPr lang="de-DE" sz="6600" b="1" dirty="0"/>
          </a:p>
          <a:p>
            <a:pPr algn="ctr"/>
            <a:endParaRPr lang="de-DE" b="1" dirty="0"/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besser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333774" y="3987220"/>
            <a:ext cx="4476452" cy="1967025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B</a:t>
            </a:r>
          </a:p>
          <a:p>
            <a:pPr algn="ctr"/>
            <a:endParaRPr lang="de-DE" b="1" dirty="0" smtClean="0"/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Schlechter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" y="6305107"/>
            <a:ext cx="754912" cy="5528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660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9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6)">
                                      <p:cBhvr>
                                        <p:cTn id="13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 numSld="1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5" grpId="0" animBg="1"/>
      <p:bldP spid="72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 Sylvan - The Million Pound DROP Live Tim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91.97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015" y="6538914"/>
            <a:ext cx="239010" cy="239010"/>
          </a:xfrm>
          <a:prstGeom prst="rect">
            <a:avLst/>
          </a:prstGeom>
        </p:spPr>
      </p:pic>
      <p:sp>
        <p:nvSpPr>
          <p:cNvPr id="55" name="Rechteck 54"/>
          <p:cNvSpPr/>
          <p:nvPr/>
        </p:nvSpPr>
        <p:spPr>
          <a:xfrm>
            <a:off x="251520" y="94655"/>
            <a:ext cx="8640960" cy="332656"/>
          </a:xfrm>
          <a:prstGeom prst="rect">
            <a:avLst/>
          </a:prstGeom>
          <a:gradFill flip="none" rotWithShape="1">
            <a:gsLst>
              <a:gs pos="40000">
                <a:schemeClr val="tx1">
                  <a:lumMod val="85000"/>
                </a:schemeClr>
              </a:gs>
              <a:gs pos="82000">
                <a:schemeClr val="tx1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/>
          <p:cNvSpPr/>
          <p:nvPr/>
        </p:nvSpPr>
        <p:spPr>
          <a:xfrm>
            <a:off x="251520" y="94655"/>
            <a:ext cx="8640960" cy="3326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 useBgFill="1">
        <p:nvSpPr>
          <p:cNvPr id="72" name="Rechteck 71"/>
          <p:cNvSpPr/>
          <p:nvPr/>
        </p:nvSpPr>
        <p:spPr>
          <a:xfrm>
            <a:off x="467544" y="908720"/>
            <a:ext cx="8208912" cy="504056"/>
          </a:xfrm>
          <a:prstGeom prst="rect">
            <a:avLst/>
          </a:prstGeom>
          <a:blipFill dpi="0" rotWithShape="0">
            <a:blip r:embed="rId6">
              <a:lum/>
            </a:blip>
            <a:srcRect/>
            <a:stretch>
              <a:fillRect l="-5696" t="-180282" r="-5696" b="-1080282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Wer ernennt in Deutschland die Bundesminister?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74" name="Rechteck 73">
            <a:hlinkClick r:id="rId7" action="ppaction://hlinksldjump"/>
          </p:cNvPr>
          <p:cNvSpPr/>
          <p:nvPr/>
        </p:nvSpPr>
        <p:spPr>
          <a:xfrm>
            <a:off x="8135888" y="6497960"/>
            <a:ext cx="1008112" cy="360040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solidFill>
                <a:schemeClr val="lt1"/>
              </a:solidFill>
            </a:endParaRPr>
          </a:p>
        </p:txBody>
      </p:sp>
      <p:pic>
        <p:nvPicPr>
          <p:cNvPr id="10" name="Marc Sylvan - The Million Pound DROP Live Tim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974.434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741" y="6677980"/>
            <a:ext cx="180020" cy="18002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2333774" y="1786268"/>
            <a:ext cx="4476452" cy="1967025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A</a:t>
            </a:r>
            <a:endParaRPr lang="de-DE" sz="6600" b="1" dirty="0"/>
          </a:p>
          <a:p>
            <a:pPr algn="ctr"/>
            <a:endParaRPr lang="de-DE" b="1" dirty="0"/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Bundeskanzler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333774" y="3987220"/>
            <a:ext cx="4476452" cy="1967025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B</a:t>
            </a:r>
          </a:p>
          <a:p>
            <a:pPr algn="ctr"/>
            <a:endParaRPr lang="de-DE" b="1" dirty="0" smtClean="0"/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Bundespräsident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" y="6305107"/>
            <a:ext cx="754912" cy="5528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582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9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6)">
                                      <p:cBhvr>
                                        <p:cTn id="1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 numSld="1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5" grpId="0" animBg="1"/>
      <p:bldP spid="72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 Sylvan - The Million Pound DROP Live Tim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91.97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015" y="6538914"/>
            <a:ext cx="239010" cy="239010"/>
          </a:xfrm>
          <a:prstGeom prst="rect">
            <a:avLst/>
          </a:prstGeom>
        </p:spPr>
      </p:pic>
      <p:sp>
        <p:nvSpPr>
          <p:cNvPr id="55" name="Rechteck 54"/>
          <p:cNvSpPr/>
          <p:nvPr/>
        </p:nvSpPr>
        <p:spPr>
          <a:xfrm>
            <a:off x="251520" y="94655"/>
            <a:ext cx="8640960" cy="332656"/>
          </a:xfrm>
          <a:prstGeom prst="rect">
            <a:avLst/>
          </a:prstGeom>
          <a:gradFill flip="none" rotWithShape="1">
            <a:gsLst>
              <a:gs pos="40000">
                <a:schemeClr val="tx1">
                  <a:lumMod val="85000"/>
                </a:schemeClr>
              </a:gs>
              <a:gs pos="82000">
                <a:schemeClr val="tx1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/>
          <p:cNvSpPr/>
          <p:nvPr/>
        </p:nvSpPr>
        <p:spPr>
          <a:xfrm>
            <a:off x="251520" y="94655"/>
            <a:ext cx="8640960" cy="3326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 useBgFill="1">
        <p:nvSpPr>
          <p:cNvPr id="72" name="Rechteck 71"/>
          <p:cNvSpPr/>
          <p:nvPr/>
        </p:nvSpPr>
        <p:spPr>
          <a:xfrm>
            <a:off x="467544" y="908720"/>
            <a:ext cx="8208912" cy="504056"/>
          </a:xfrm>
          <a:prstGeom prst="rect">
            <a:avLst/>
          </a:prstGeom>
          <a:blipFill dpi="0" rotWithShape="0">
            <a:blip r:embed="rId6">
              <a:lum/>
            </a:blip>
            <a:srcRect/>
            <a:stretch>
              <a:fillRect l="-5696" t="-180282" r="-5696" b="-1080282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Wer stirbt zuerst in „Tristan und Isolde“ ?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74" name="Rechteck 73">
            <a:hlinkClick r:id="rId7" action="ppaction://hlinksldjump"/>
          </p:cNvPr>
          <p:cNvSpPr/>
          <p:nvPr/>
        </p:nvSpPr>
        <p:spPr>
          <a:xfrm>
            <a:off x="8135888" y="6497960"/>
            <a:ext cx="1008112" cy="360040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solidFill>
                <a:schemeClr val="lt1"/>
              </a:solidFill>
            </a:endParaRPr>
          </a:p>
        </p:txBody>
      </p:sp>
      <p:pic>
        <p:nvPicPr>
          <p:cNvPr id="10" name="Marc Sylvan - The Million Pound DROP Live Tim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974.434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741" y="6677980"/>
            <a:ext cx="180020" cy="18002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2333774" y="3997840"/>
            <a:ext cx="4476452" cy="1967025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B</a:t>
            </a:r>
            <a:endParaRPr lang="de-DE" sz="6600" b="1" dirty="0"/>
          </a:p>
          <a:p>
            <a:pPr algn="ctr"/>
            <a:endParaRPr lang="de-DE" b="1" dirty="0"/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Isolde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333774" y="1796917"/>
            <a:ext cx="4476452" cy="1967025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A</a:t>
            </a:r>
          </a:p>
          <a:p>
            <a:pPr algn="ctr"/>
            <a:endParaRPr lang="de-DE" b="1" dirty="0"/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Tristan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" y="6305107"/>
            <a:ext cx="754912" cy="5528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76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9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6)">
                                      <p:cBhvr>
                                        <p:cTn id="1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 numSld="1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5" grpId="0" animBg="1"/>
      <p:bldP spid="72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 Sylvan - The Million Pound DROP Live Tim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91.97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015" y="6538914"/>
            <a:ext cx="239010" cy="239010"/>
          </a:xfrm>
          <a:prstGeom prst="rect">
            <a:avLst/>
          </a:prstGeom>
        </p:spPr>
      </p:pic>
      <p:sp>
        <p:nvSpPr>
          <p:cNvPr id="55" name="Rechteck 54"/>
          <p:cNvSpPr/>
          <p:nvPr/>
        </p:nvSpPr>
        <p:spPr>
          <a:xfrm>
            <a:off x="251520" y="94655"/>
            <a:ext cx="8640960" cy="332656"/>
          </a:xfrm>
          <a:prstGeom prst="rect">
            <a:avLst/>
          </a:prstGeom>
          <a:gradFill flip="none" rotWithShape="1">
            <a:gsLst>
              <a:gs pos="40000">
                <a:schemeClr val="tx1">
                  <a:lumMod val="85000"/>
                </a:schemeClr>
              </a:gs>
              <a:gs pos="82000">
                <a:schemeClr val="tx1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/>
          <p:cNvSpPr/>
          <p:nvPr/>
        </p:nvSpPr>
        <p:spPr>
          <a:xfrm>
            <a:off x="251520" y="94655"/>
            <a:ext cx="8640960" cy="3326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 useBgFill="1">
        <p:nvSpPr>
          <p:cNvPr id="72" name="Rechteck 71"/>
          <p:cNvSpPr/>
          <p:nvPr/>
        </p:nvSpPr>
        <p:spPr>
          <a:xfrm>
            <a:off x="467544" y="908720"/>
            <a:ext cx="8208912" cy="504056"/>
          </a:xfrm>
          <a:prstGeom prst="rect">
            <a:avLst/>
          </a:prstGeom>
          <a:blipFill dpi="0" rotWithShape="0">
            <a:blip r:embed="rId6">
              <a:lum/>
            </a:blip>
            <a:srcRect/>
            <a:stretch>
              <a:fillRect l="-5696" t="-180282" r="-5696" b="-1080282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Welcher der beiden berühmten Brüder war Naturforscher?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74" name="Rechteck 73">
            <a:hlinkClick r:id="rId7" action="ppaction://hlinksldjump"/>
          </p:cNvPr>
          <p:cNvSpPr/>
          <p:nvPr/>
        </p:nvSpPr>
        <p:spPr>
          <a:xfrm>
            <a:off x="8135888" y="6497960"/>
            <a:ext cx="1008112" cy="360040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solidFill>
                <a:schemeClr val="lt1"/>
              </a:solidFill>
            </a:endParaRPr>
          </a:p>
        </p:txBody>
      </p:sp>
      <p:pic>
        <p:nvPicPr>
          <p:cNvPr id="10" name="Marc Sylvan - The Million Pound DROP Live Tim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974.434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741" y="6677980"/>
            <a:ext cx="180020" cy="18002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2333774" y="1786268"/>
            <a:ext cx="4476452" cy="1967025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A</a:t>
            </a:r>
            <a:endParaRPr lang="de-DE" sz="6600" b="1" dirty="0"/>
          </a:p>
          <a:p>
            <a:pPr algn="ctr"/>
            <a:endParaRPr lang="de-DE" b="1" dirty="0"/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Wilhelm von Humboldt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333774" y="3987220"/>
            <a:ext cx="4476452" cy="1967025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/>
              <a:t>B</a:t>
            </a:r>
          </a:p>
          <a:p>
            <a:pPr algn="ctr"/>
            <a:endParaRPr lang="de-DE" b="1" dirty="0" smtClean="0"/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Alexander von Humboldt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" y="6305107"/>
            <a:ext cx="754912" cy="5528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2170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9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6)">
                                      <p:cBhvr>
                                        <p:cTn id="1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 numSld="1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5" grpId="0" animBg="1"/>
      <p:bldP spid="72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 rot="20687535">
            <a:off x="367886" y="1846961"/>
            <a:ext cx="845295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Das war Runde 1</a:t>
            </a:r>
          </a:p>
          <a:p>
            <a:pPr algn="ctr"/>
            <a:r>
              <a:rPr lang="de-DE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Auf zur 2. Runde</a:t>
            </a:r>
            <a:endParaRPr lang="de-DE" sz="8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91577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794952" y="1045180"/>
            <a:ext cx="404278" cy="513986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de-DE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8</a:t>
            </a:r>
          </a:p>
          <a:p>
            <a:r>
              <a:rPr lang="de-DE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7</a:t>
            </a:r>
            <a:endParaRPr lang="de-DE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de-DE" sz="28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de-DE" sz="2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de-DE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6</a:t>
            </a:r>
          </a:p>
          <a:p>
            <a:r>
              <a:rPr lang="de-DE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5</a:t>
            </a:r>
          </a:p>
          <a:p>
            <a:r>
              <a:rPr lang="de-DE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4</a:t>
            </a:r>
          </a:p>
          <a:p>
            <a:endParaRPr lang="de-DE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de-DE" sz="28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de-DE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</a:t>
            </a:r>
            <a:endParaRPr lang="de-DE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de-DE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</a:t>
            </a:r>
            <a:endParaRPr lang="de-DE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de-DE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7" name="Rechteck 26"/>
          <p:cNvSpPr/>
          <p:nvPr/>
        </p:nvSpPr>
        <p:spPr>
          <a:xfrm>
            <a:off x="251520" y="94655"/>
            <a:ext cx="8640960" cy="332656"/>
          </a:xfrm>
          <a:prstGeom prst="rect">
            <a:avLst/>
          </a:prstGeom>
          <a:gradFill flip="none" rotWithShape="1">
            <a:gsLst>
              <a:gs pos="40000">
                <a:schemeClr val="tx1">
                  <a:lumMod val="85000"/>
                </a:schemeClr>
              </a:gs>
              <a:gs pos="82000">
                <a:schemeClr val="tx1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251520" y="94655"/>
            <a:ext cx="8640960" cy="3326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1576130" y="4818660"/>
            <a:ext cx="4320480" cy="1288588"/>
            <a:chOff x="1619672" y="4876716"/>
            <a:chExt cx="4320480" cy="1288588"/>
          </a:xfrm>
        </p:grpSpPr>
        <p:sp>
          <p:nvSpPr>
            <p:cNvPr id="9" name="Rechteck 8"/>
            <p:cNvSpPr/>
            <p:nvPr/>
          </p:nvSpPr>
          <p:spPr>
            <a:xfrm>
              <a:off x="1619672" y="5877272"/>
              <a:ext cx="864096" cy="288032"/>
            </a:xfrm>
            <a:prstGeom prst="rect">
              <a:avLst/>
            </a:prstGeom>
            <a:gradFill flip="none" rotWithShape="1">
              <a:gsLst>
                <a:gs pos="0">
                  <a:srgbClr val="68003E"/>
                </a:gs>
                <a:gs pos="58000">
                  <a:schemeClr val="accent6">
                    <a:shade val="67500"/>
                    <a:satMod val="115000"/>
                    <a:alpha val="43000"/>
                  </a:schemeClr>
                </a:gs>
                <a:gs pos="100000">
                  <a:schemeClr val="accent6">
                    <a:shade val="100000"/>
                    <a:satMod val="115000"/>
                    <a:alpha val="33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0" name="Rechteck 9"/>
            <p:cNvSpPr/>
            <p:nvPr/>
          </p:nvSpPr>
          <p:spPr>
            <a:xfrm>
              <a:off x="2771800" y="5877272"/>
              <a:ext cx="864096" cy="288032"/>
            </a:xfrm>
            <a:prstGeom prst="rect">
              <a:avLst/>
            </a:prstGeom>
            <a:gradFill flip="none" rotWithShape="1">
              <a:gsLst>
                <a:gs pos="0">
                  <a:srgbClr val="68003E"/>
                </a:gs>
                <a:gs pos="58000">
                  <a:schemeClr val="accent6">
                    <a:shade val="67500"/>
                    <a:satMod val="115000"/>
                    <a:alpha val="43000"/>
                  </a:schemeClr>
                </a:gs>
                <a:gs pos="100000">
                  <a:schemeClr val="accent6">
                    <a:shade val="100000"/>
                    <a:satMod val="115000"/>
                    <a:alpha val="33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3923928" y="5877272"/>
              <a:ext cx="864096" cy="288032"/>
            </a:xfrm>
            <a:prstGeom prst="rect">
              <a:avLst/>
            </a:prstGeom>
            <a:gradFill flip="none" rotWithShape="1">
              <a:gsLst>
                <a:gs pos="0">
                  <a:srgbClr val="68003E"/>
                </a:gs>
                <a:gs pos="58000">
                  <a:schemeClr val="accent6">
                    <a:shade val="67500"/>
                    <a:satMod val="115000"/>
                    <a:alpha val="43000"/>
                  </a:schemeClr>
                </a:gs>
                <a:gs pos="100000">
                  <a:schemeClr val="accent6">
                    <a:shade val="100000"/>
                    <a:satMod val="115000"/>
                    <a:alpha val="33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5076056" y="5877272"/>
              <a:ext cx="864096" cy="288032"/>
            </a:xfrm>
            <a:prstGeom prst="rect">
              <a:avLst/>
            </a:prstGeom>
            <a:gradFill flip="none" rotWithShape="1">
              <a:gsLst>
                <a:gs pos="0">
                  <a:srgbClr val="68003E"/>
                </a:gs>
                <a:gs pos="58000">
                  <a:schemeClr val="accent6">
                    <a:shade val="67500"/>
                    <a:satMod val="115000"/>
                    <a:alpha val="43000"/>
                  </a:schemeClr>
                </a:gs>
                <a:gs pos="100000">
                  <a:schemeClr val="accent6">
                    <a:shade val="100000"/>
                    <a:satMod val="115000"/>
                    <a:alpha val="33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1619672" y="5380772"/>
              <a:ext cx="864096" cy="288032"/>
            </a:xfrm>
            <a:prstGeom prst="rect">
              <a:avLst/>
            </a:prstGeom>
            <a:gradFill flip="none" rotWithShape="1">
              <a:gsLst>
                <a:gs pos="0">
                  <a:srgbClr val="68003E"/>
                </a:gs>
                <a:gs pos="58000">
                  <a:schemeClr val="accent6">
                    <a:shade val="67500"/>
                    <a:satMod val="115000"/>
                    <a:alpha val="43000"/>
                  </a:schemeClr>
                </a:gs>
                <a:gs pos="100000">
                  <a:schemeClr val="accent6">
                    <a:shade val="100000"/>
                    <a:satMod val="115000"/>
                    <a:alpha val="33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2771800" y="5380772"/>
              <a:ext cx="864096" cy="288032"/>
            </a:xfrm>
            <a:prstGeom prst="rect">
              <a:avLst/>
            </a:prstGeom>
            <a:gradFill flip="none" rotWithShape="1">
              <a:gsLst>
                <a:gs pos="0">
                  <a:srgbClr val="68003E"/>
                </a:gs>
                <a:gs pos="58000">
                  <a:schemeClr val="accent6">
                    <a:shade val="67500"/>
                    <a:satMod val="115000"/>
                    <a:alpha val="43000"/>
                  </a:schemeClr>
                </a:gs>
                <a:gs pos="100000">
                  <a:schemeClr val="accent6">
                    <a:shade val="100000"/>
                    <a:satMod val="115000"/>
                    <a:alpha val="33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3923928" y="5380772"/>
              <a:ext cx="864096" cy="288032"/>
            </a:xfrm>
            <a:prstGeom prst="rect">
              <a:avLst/>
            </a:prstGeom>
            <a:gradFill flip="none" rotWithShape="1">
              <a:gsLst>
                <a:gs pos="0">
                  <a:srgbClr val="68003E"/>
                </a:gs>
                <a:gs pos="58000">
                  <a:schemeClr val="accent6">
                    <a:shade val="67500"/>
                    <a:satMod val="115000"/>
                    <a:alpha val="43000"/>
                  </a:schemeClr>
                </a:gs>
                <a:gs pos="100000">
                  <a:schemeClr val="accent6">
                    <a:shade val="100000"/>
                    <a:satMod val="115000"/>
                    <a:alpha val="33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5076056" y="5380772"/>
              <a:ext cx="864096" cy="288032"/>
            </a:xfrm>
            <a:prstGeom prst="rect">
              <a:avLst/>
            </a:prstGeom>
            <a:gradFill flip="none" rotWithShape="1">
              <a:gsLst>
                <a:gs pos="0">
                  <a:srgbClr val="68003E"/>
                </a:gs>
                <a:gs pos="58000">
                  <a:schemeClr val="accent6">
                    <a:shade val="67500"/>
                    <a:satMod val="115000"/>
                    <a:alpha val="43000"/>
                  </a:schemeClr>
                </a:gs>
                <a:gs pos="100000">
                  <a:schemeClr val="accent6">
                    <a:shade val="100000"/>
                    <a:satMod val="115000"/>
                    <a:alpha val="33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1619672" y="4876716"/>
              <a:ext cx="864096" cy="288032"/>
            </a:xfrm>
            <a:prstGeom prst="rect">
              <a:avLst/>
            </a:prstGeom>
            <a:gradFill flip="none" rotWithShape="1">
              <a:gsLst>
                <a:gs pos="0">
                  <a:srgbClr val="68003E"/>
                </a:gs>
                <a:gs pos="58000">
                  <a:schemeClr val="accent6">
                    <a:shade val="67500"/>
                    <a:satMod val="115000"/>
                    <a:alpha val="43000"/>
                  </a:schemeClr>
                </a:gs>
                <a:gs pos="100000">
                  <a:schemeClr val="accent6">
                    <a:shade val="100000"/>
                    <a:satMod val="115000"/>
                    <a:alpha val="33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2771800" y="4876716"/>
              <a:ext cx="864096" cy="288032"/>
            </a:xfrm>
            <a:prstGeom prst="rect">
              <a:avLst/>
            </a:prstGeom>
            <a:gradFill flip="none" rotWithShape="1">
              <a:gsLst>
                <a:gs pos="0">
                  <a:srgbClr val="68003E"/>
                </a:gs>
                <a:gs pos="58000">
                  <a:schemeClr val="accent6">
                    <a:shade val="67500"/>
                    <a:satMod val="115000"/>
                    <a:alpha val="43000"/>
                  </a:schemeClr>
                </a:gs>
                <a:gs pos="100000">
                  <a:schemeClr val="accent6">
                    <a:shade val="100000"/>
                    <a:satMod val="115000"/>
                    <a:alpha val="33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3923928" y="4876716"/>
              <a:ext cx="864096" cy="288032"/>
            </a:xfrm>
            <a:prstGeom prst="rect">
              <a:avLst/>
            </a:prstGeom>
            <a:gradFill flip="none" rotWithShape="1">
              <a:gsLst>
                <a:gs pos="0">
                  <a:srgbClr val="68003E"/>
                </a:gs>
                <a:gs pos="58000">
                  <a:schemeClr val="accent6">
                    <a:shade val="67500"/>
                    <a:satMod val="115000"/>
                    <a:alpha val="43000"/>
                  </a:schemeClr>
                </a:gs>
                <a:gs pos="100000">
                  <a:schemeClr val="accent6">
                    <a:shade val="100000"/>
                    <a:satMod val="115000"/>
                    <a:alpha val="33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5076056" y="4876716"/>
              <a:ext cx="864096" cy="288032"/>
            </a:xfrm>
            <a:prstGeom prst="rect">
              <a:avLst/>
            </a:prstGeom>
            <a:gradFill flip="none" rotWithShape="1">
              <a:gsLst>
                <a:gs pos="0">
                  <a:srgbClr val="68003E"/>
                </a:gs>
                <a:gs pos="58000">
                  <a:schemeClr val="accent6">
                    <a:shade val="67500"/>
                    <a:satMod val="115000"/>
                    <a:alpha val="43000"/>
                  </a:schemeClr>
                </a:gs>
                <a:gs pos="100000">
                  <a:schemeClr val="accent6">
                    <a:shade val="100000"/>
                    <a:satMod val="115000"/>
                    <a:alpha val="33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1547664" y="2672934"/>
            <a:ext cx="3168352" cy="1288588"/>
            <a:chOff x="1619672" y="2716476"/>
            <a:chExt cx="3168352" cy="1288588"/>
          </a:xfrm>
        </p:grpSpPr>
        <p:sp>
          <p:nvSpPr>
            <p:cNvPr id="17" name="Rechteck 16"/>
            <p:cNvSpPr/>
            <p:nvPr/>
          </p:nvSpPr>
          <p:spPr>
            <a:xfrm>
              <a:off x="1619672" y="3717032"/>
              <a:ext cx="864096" cy="288032"/>
            </a:xfrm>
            <a:prstGeom prst="rect">
              <a:avLst/>
            </a:prstGeom>
            <a:gradFill flip="none" rotWithShape="1">
              <a:gsLst>
                <a:gs pos="0">
                  <a:srgbClr val="68003E"/>
                </a:gs>
                <a:gs pos="58000">
                  <a:schemeClr val="accent6">
                    <a:shade val="67500"/>
                    <a:satMod val="115000"/>
                    <a:alpha val="43000"/>
                  </a:schemeClr>
                </a:gs>
                <a:gs pos="100000">
                  <a:schemeClr val="accent6">
                    <a:shade val="100000"/>
                    <a:satMod val="115000"/>
                    <a:alpha val="33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2771800" y="3717032"/>
              <a:ext cx="864096" cy="288032"/>
            </a:xfrm>
            <a:prstGeom prst="rect">
              <a:avLst/>
            </a:prstGeom>
            <a:gradFill flip="none" rotWithShape="1">
              <a:gsLst>
                <a:gs pos="0">
                  <a:srgbClr val="68003E"/>
                </a:gs>
                <a:gs pos="58000">
                  <a:schemeClr val="accent6">
                    <a:shade val="67500"/>
                    <a:satMod val="115000"/>
                    <a:alpha val="43000"/>
                  </a:schemeClr>
                </a:gs>
                <a:gs pos="100000">
                  <a:schemeClr val="accent6">
                    <a:shade val="100000"/>
                    <a:satMod val="115000"/>
                    <a:alpha val="33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3923928" y="3717032"/>
              <a:ext cx="864096" cy="288032"/>
            </a:xfrm>
            <a:prstGeom prst="rect">
              <a:avLst/>
            </a:prstGeom>
            <a:gradFill flip="none" rotWithShape="1">
              <a:gsLst>
                <a:gs pos="0">
                  <a:srgbClr val="68003E"/>
                </a:gs>
                <a:gs pos="58000">
                  <a:schemeClr val="accent6">
                    <a:shade val="67500"/>
                    <a:satMod val="115000"/>
                    <a:alpha val="43000"/>
                  </a:schemeClr>
                </a:gs>
                <a:gs pos="100000">
                  <a:schemeClr val="accent6">
                    <a:shade val="100000"/>
                    <a:satMod val="115000"/>
                    <a:alpha val="33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1619672" y="3220532"/>
              <a:ext cx="864096" cy="288032"/>
            </a:xfrm>
            <a:prstGeom prst="rect">
              <a:avLst/>
            </a:prstGeom>
            <a:gradFill flip="none" rotWithShape="1">
              <a:gsLst>
                <a:gs pos="0">
                  <a:srgbClr val="68003E"/>
                </a:gs>
                <a:gs pos="58000">
                  <a:schemeClr val="accent6">
                    <a:shade val="67500"/>
                    <a:satMod val="115000"/>
                    <a:alpha val="43000"/>
                  </a:schemeClr>
                </a:gs>
                <a:gs pos="100000">
                  <a:schemeClr val="accent6">
                    <a:shade val="100000"/>
                    <a:satMod val="115000"/>
                    <a:alpha val="33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2771800" y="3220532"/>
              <a:ext cx="864096" cy="288032"/>
            </a:xfrm>
            <a:prstGeom prst="rect">
              <a:avLst/>
            </a:prstGeom>
            <a:gradFill flip="none" rotWithShape="1">
              <a:gsLst>
                <a:gs pos="0">
                  <a:srgbClr val="68003E"/>
                </a:gs>
                <a:gs pos="58000">
                  <a:schemeClr val="accent6">
                    <a:shade val="67500"/>
                    <a:satMod val="115000"/>
                    <a:alpha val="43000"/>
                  </a:schemeClr>
                </a:gs>
                <a:gs pos="100000">
                  <a:schemeClr val="accent6">
                    <a:shade val="100000"/>
                    <a:satMod val="115000"/>
                    <a:alpha val="33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3923928" y="3220532"/>
              <a:ext cx="864096" cy="288032"/>
            </a:xfrm>
            <a:prstGeom prst="rect">
              <a:avLst/>
            </a:prstGeom>
            <a:gradFill flip="none" rotWithShape="1">
              <a:gsLst>
                <a:gs pos="0">
                  <a:srgbClr val="68003E"/>
                </a:gs>
                <a:gs pos="58000">
                  <a:schemeClr val="accent6">
                    <a:shade val="67500"/>
                    <a:satMod val="115000"/>
                    <a:alpha val="43000"/>
                  </a:schemeClr>
                </a:gs>
                <a:gs pos="100000">
                  <a:schemeClr val="accent6">
                    <a:shade val="100000"/>
                    <a:satMod val="115000"/>
                    <a:alpha val="33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43" name="Rechteck 42"/>
            <p:cNvSpPr/>
            <p:nvPr/>
          </p:nvSpPr>
          <p:spPr>
            <a:xfrm>
              <a:off x="1619672" y="2716476"/>
              <a:ext cx="864096" cy="288032"/>
            </a:xfrm>
            <a:prstGeom prst="rect">
              <a:avLst/>
            </a:prstGeom>
            <a:gradFill flip="none" rotWithShape="1">
              <a:gsLst>
                <a:gs pos="0">
                  <a:srgbClr val="68003E"/>
                </a:gs>
                <a:gs pos="58000">
                  <a:schemeClr val="accent6">
                    <a:shade val="67500"/>
                    <a:satMod val="115000"/>
                    <a:alpha val="43000"/>
                  </a:schemeClr>
                </a:gs>
                <a:gs pos="100000">
                  <a:schemeClr val="accent6">
                    <a:shade val="100000"/>
                    <a:satMod val="115000"/>
                    <a:alpha val="33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44" name="Rechteck 43"/>
            <p:cNvSpPr/>
            <p:nvPr/>
          </p:nvSpPr>
          <p:spPr>
            <a:xfrm>
              <a:off x="2771800" y="2716476"/>
              <a:ext cx="864096" cy="288032"/>
            </a:xfrm>
            <a:prstGeom prst="rect">
              <a:avLst/>
            </a:prstGeom>
            <a:gradFill flip="none" rotWithShape="1">
              <a:gsLst>
                <a:gs pos="0">
                  <a:srgbClr val="68003E"/>
                </a:gs>
                <a:gs pos="58000">
                  <a:schemeClr val="accent6">
                    <a:shade val="67500"/>
                    <a:satMod val="115000"/>
                    <a:alpha val="43000"/>
                  </a:schemeClr>
                </a:gs>
                <a:gs pos="100000">
                  <a:schemeClr val="accent6">
                    <a:shade val="100000"/>
                    <a:satMod val="115000"/>
                    <a:alpha val="33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3923928" y="2716476"/>
              <a:ext cx="864096" cy="288032"/>
            </a:xfrm>
            <a:prstGeom prst="rect">
              <a:avLst/>
            </a:prstGeom>
            <a:gradFill flip="none" rotWithShape="1">
              <a:gsLst>
                <a:gs pos="0">
                  <a:srgbClr val="68003E"/>
                </a:gs>
                <a:gs pos="58000">
                  <a:schemeClr val="accent6">
                    <a:shade val="67500"/>
                    <a:satMod val="115000"/>
                    <a:alpha val="43000"/>
                  </a:schemeClr>
                </a:gs>
                <a:gs pos="100000">
                  <a:schemeClr val="accent6">
                    <a:shade val="100000"/>
                    <a:satMod val="115000"/>
                    <a:alpha val="33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1619672" y="1117188"/>
            <a:ext cx="2016224" cy="727636"/>
            <a:chOff x="1619672" y="1117188"/>
            <a:chExt cx="2016224" cy="727636"/>
          </a:xfrm>
        </p:grpSpPr>
        <p:sp>
          <p:nvSpPr>
            <p:cNvPr id="29" name="Rechteck 28"/>
            <p:cNvSpPr/>
            <p:nvPr/>
          </p:nvSpPr>
          <p:spPr>
            <a:xfrm>
              <a:off x="1619672" y="1117188"/>
              <a:ext cx="864096" cy="288032"/>
            </a:xfrm>
            <a:prstGeom prst="rect">
              <a:avLst/>
            </a:prstGeom>
            <a:gradFill flip="none" rotWithShape="1">
              <a:gsLst>
                <a:gs pos="0">
                  <a:srgbClr val="68003E"/>
                </a:gs>
                <a:gs pos="58000">
                  <a:schemeClr val="accent6">
                    <a:shade val="67500"/>
                    <a:satMod val="115000"/>
                    <a:alpha val="43000"/>
                  </a:schemeClr>
                </a:gs>
                <a:gs pos="100000">
                  <a:schemeClr val="accent6">
                    <a:shade val="100000"/>
                    <a:satMod val="115000"/>
                    <a:alpha val="33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2771800" y="1117188"/>
              <a:ext cx="864096" cy="288032"/>
            </a:xfrm>
            <a:prstGeom prst="rect">
              <a:avLst/>
            </a:prstGeom>
            <a:gradFill flip="none" rotWithShape="1">
              <a:gsLst>
                <a:gs pos="0">
                  <a:srgbClr val="68003E"/>
                </a:gs>
                <a:gs pos="58000">
                  <a:schemeClr val="accent6">
                    <a:shade val="67500"/>
                    <a:satMod val="115000"/>
                    <a:alpha val="43000"/>
                  </a:schemeClr>
                </a:gs>
                <a:gs pos="100000">
                  <a:schemeClr val="accent6">
                    <a:shade val="100000"/>
                    <a:satMod val="115000"/>
                    <a:alpha val="33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1619672" y="1556792"/>
              <a:ext cx="864096" cy="288032"/>
            </a:xfrm>
            <a:prstGeom prst="rect">
              <a:avLst/>
            </a:prstGeom>
            <a:gradFill flip="none" rotWithShape="1">
              <a:gsLst>
                <a:gs pos="0">
                  <a:srgbClr val="68003E"/>
                </a:gs>
                <a:gs pos="58000">
                  <a:schemeClr val="accent6">
                    <a:shade val="67500"/>
                    <a:satMod val="115000"/>
                    <a:alpha val="43000"/>
                  </a:schemeClr>
                </a:gs>
                <a:gs pos="100000">
                  <a:schemeClr val="accent6">
                    <a:shade val="100000"/>
                    <a:satMod val="115000"/>
                    <a:alpha val="33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47" name="Rechteck 46"/>
            <p:cNvSpPr/>
            <p:nvPr/>
          </p:nvSpPr>
          <p:spPr>
            <a:xfrm>
              <a:off x="2771800" y="1556792"/>
              <a:ext cx="864096" cy="288032"/>
            </a:xfrm>
            <a:prstGeom prst="rect">
              <a:avLst/>
            </a:prstGeom>
            <a:gradFill flip="none" rotWithShape="1">
              <a:gsLst>
                <a:gs pos="0">
                  <a:srgbClr val="68003E"/>
                </a:gs>
                <a:gs pos="58000">
                  <a:schemeClr val="accent6">
                    <a:shade val="67500"/>
                    <a:satMod val="115000"/>
                    <a:alpha val="43000"/>
                  </a:schemeClr>
                </a:gs>
                <a:gs pos="100000">
                  <a:schemeClr val="accent6">
                    <a:shade val="100000"/>
                    <a:satMod val="115000"/>
                    <a:alpha val="33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</p:grpSp>
    </p:spTree>
    <p:extLst>
      <p:ext uri="{BB962C8B-B14F-4D97-AF65-F5344CB8AC3E}">
        <p14:creationId xmlns:p14="http://schemas.microsoft.com/office/powerpoint/2010/main" val="987283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hlinkClick r:id="rId2" action="ppaction://hlinksldjump"/>
          </p:cNvPr>
          <p:cNvSpPr/>
          <p:nvPr/>
        </p:nvSpPr>
        <p:spPr>
          <a:xfrm>
            <a:off x="539551" y="3327567"/>
            <a:ext cx="3473816" cy="961455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6000" b="1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9551" y="2109903"/>
            <a:ext cx="6451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Gruppe 1:   Welche Kategorie darf es sein?</a:t>
            </a:r>
            <a:endParaRPr lang="de-DE" sz="24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1240988" y="3546684"/>
            <a:ext cx="212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/>
              <a:t>Lieddichter</a:t>
            </a:r>
            <a:endParaRPr lang="de-DE" sz="2800" b="1" dirty="0"/>
          </a:p>
        </p:txBody>
      </p:sp>
      <p:sp>
        <p:nvSpPr>
          <p:cNvPr id="8" name="Rechteck 7"/>
          <p:cNvSpPr/>
          <p:nvPr/>
        </p:nvSpPr>
        <p:spPr>
          <a:xfrm>
            <a:off x="539551" y="423660"/>
            <a:ext cx="4395306" cy="1027770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6000" b="1" dirty="0" smtClean="0"/>
              <a:t>Runde 1</a:t>
            </a:r>
            <a:endParaRPr lang="de-DE" sz="6000" b="1" dirty="0">
              <a:solidFill>
                <a:schemeClr val="tx1"/>
              </a:solidFill>
            </a:endParaRPr>
          </a:p>
        </p:txBody>
      </p:sp>
      <p:sp>
        <p:nvSpPr>
          <p:cNvPr id="9" name="Rechteck 8">
            <a:hlinkClick r:id="rId3" action="ppaction://hlinksldjump"/>
          </p:cNvPr>
          <p:cNvSpPr/>
          <p:nvPr/>
        </p:nvSpPr>
        <p:spPr>
          <a:xfrm>
            <a:off x="4375424" y="3327567"/>
            <a:ext cx="3473816" cy="961455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6000" b="1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838207" y="3546684"/>
            <a:ext cx="2582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/>
              <a:t>Starke Frauen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19012370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539551" y="423660"/>
            <a:ext cx="4395306" cy="1027770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6000" b="1" dirty="0" smtClean="0">
                <a:solidFill>
                  <a:schemeClr val="tx1"/>
                </a:solidFill>
              </a:rPr>
              <a:t>Runde 2</a:t>
            </a:r>
            <a:endParaRPr lang="de-DE" sz="6000" b="1" dirty="0">
              <a:solidFill>
                <a:schemeClr val="tx1"/>
              </a:solidFill>
            </a:endParaRPr>
          </a:p>
        </p:txBody>
      </p:sp>
      <p:sp>
        <p:nvSpPr>
          <p:cNvPr id="6" name="Rechteck 5">
            <a:hlinkClick r:id="rId2" action="ppaction://hlinksldjump"/>
          </p:cNvPr>
          <p:cNvSpPr/>
          <p:nvPr/>
        </p:nvSpPr>
        <p:spPr>
          <a:xfrm>
            <a:off x="539551" y="3327567"/>
            <a:ext cx="3473816" cy="961455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6000" b="1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711471" y="3546684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/>
              <a:t>Grazil</a:t>
            </a:r>
            <a:endParaRPr lang="de-DE" sz="2800" b="1" dirty="0"/>
          </a:p>
        </p:txBody>
      </p:sp>
      <p:sp>
        <p:nvSpPr>
          <p:cNvPr id="8" name="Rechteck 7">
            <a:hlinkClick r:id="rId3" action="ppaction://hlinksldjump"/>
          </p:cNvPr>
          <p:cNvSpPr/>
          <p:nvPr/>
        </p:nvSpPr>
        <p:spPr>
          <a:xfrm>
            <a:off x="4375424" y="3327567"/>
            <a:ext cx="3473816" cy="961455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6000" b="1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958436" y="3546684"/>
            <a:ext cx="2342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/>
              <a:t>Eingefangen</a:t>
            </a:r>
            <a:endParaRPr lang="de-DE" sz="28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539551" y="2109903"/>
            <a:ext cx="6451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Gruppe </a:t>
            </a:r>
            <a:r>
              <a:rPr lang="de-DE" sz="2400" b="1" dirty="0"/>
              <a:t>2</a:t>
            </a:r>
            <a:r>
              <a:rPr lang="de-DE" sz="2400" b="1" dirty="0" smtClean="0"/>
              <a:t>:   Welche Kategorie darf es sein?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68565901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539551" y="423660"/>
            <a:ext cx="4395306" cy="1027770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6000" b="1" dirty="0" smtClean="0">
                <a:solidFill>
                  <a:schemeClr val="tx1"/>
                </a:solidFill>
              </a:rPr>
              <a:t>Runde 3</a:t>
            </a:r>
            <a:endParaRPr lang="de-DE" sz="6000" b="1" dirty="0">
              <a:solidFill>
                <a:schemeClr val="tx1"/>
              </a:solidFill>
            </a:endParaRPr>
          </a:p>
        </p:txBody>
      </p:sp>
      <p:sp>
        <p:nvSpPr>
          <p:cNvPr id="7" name="Rechteck 6">
            <a:hlinkClick r:id="rId2" action="ppaction://hlinksldjump"/>
          </p:cNvPr>
          <p:cNvSpPr/>
          <p:nvPr/>
        </p:nvSpPr>
        <p:spPr>
          <a:xfrm>
            <a:off x="539551" y="3327567"/>
            <a:ext cx="3473816" cy="961455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6000" b="1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91005" y="3546684"/>
            <a:ext cx="822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/>
              <a:t>Exil</a:t>
            </a:r>
            <a:endParaRPr lang="de-DE" sz="2800" b="1" dirty="0"/>
          </a:p>
        </p:txBody>
      </p:sp>
      <p:sp>
        <p:nvSpPr>
          <p:cNvPr id="9" name="Rechteck 8">
            <a:hlinkClick r:id="rId3" action="ppaction://hlinksldjump"/>
          </p:cNvPr>
          <p:cNvSpPr/>
          <p:nvPr/>
        </p:nvSpPr>
        <p:spPr>
          <a:xfrm>
            <a:off x="4375424" y="3327567"/>
            <a:ext cx="3473816" cy="961455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6000" b="1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218922" y="3546684"/>
            <a:ext cx="182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/>
              <a:t>Königlich</a:t>
            </a:r>
            <a:endParaRPr lang="de-DE" sz="28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539551" y="2109903"/>
            <a:ext cx="6451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Gruppe </a:t>
            </a:r>
            <a:r>
              <a:rPr lang="de-DE" sz="2400" b="1" dirty="0"/>
              <a:t>3</a:t>
            </a:r>
            <a:r>
              <a:rPr lang="de-DE" sz="2400" b="1" dirty="0" smtClean="0"/>
              <a:t>:   Welche Kategorie darf es sein?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41159823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539551" y="423660"/>
            <a:ext cx="4395306" cy="1027770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6000" b="1" dirty="0" smtClean="0">
                <a:solidFill>
                  <a:schemeClr val="tx1"/>
                </a:solidFill>
              </a:rPr>
              <a:t>Runde </a:t>
            </a:r>
            <a:r>
              <a:rPr lang="de-DE" sz="6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" name="Rechteck 6">
            <a:hlinkClick r:id="rId2" action="ppaction://hlinksldjump"/>
          </p:cNvPr>
          <p:cNvSpPr/>
          <p:nvPr/>
        </p:nvSpPr>
        <p:spPr>
          <a:xfrm>
            <a:off x="539551" y="3327567"/>
            <a:ext cx="3473816" cy="961455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6000" b="1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99566" y="3546684"/>
            <a:ext cx="3536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spc="-150" dirty="0" smtClean="0"/>
              <a:t>Kleider machen Leute</a:t>
            </a:r>
            <a:endParaRPr lang="de-DE" sz="2800" b="1" spc="-150" dirty="0"/>
          </a:p>
        </p:txBody>
      </p:sp>
      <p:sp>
        <p:nvSpPr>
          <p:cNvPr id="9" name="Rechteck 8">
            <a:hlinkClick r:id="rId3" action="ppaction://hlinksldjump"/>
          </p:cNvPr>
          <p:cNvSpPr/>
          <p:nvPr/>
        </p:nvSpPr>
        <p:spPr>
          <a:xfrm>
            <a:off x="4375424" y="3327567"/>
            <a:ext cx="3473816" cy="961455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6000" b="1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186862" y="3546684"/>
            <a:ext cx="188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/>
              <a:t>Attentäter</a:t>
            </a:r>
            <a:endParaRPr lang="de-DE" sz="28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539551" y="2109903"/>
            <a:ext cx="6451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Gruppe 1:   Welche Kategorie darf es sein?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7664315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539551" y="423660"/>
            <a:ext cx="4395306" cy="1027770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6000" b="1" dirty="0" smtClean="0">
                <a:solidFill>
                  <a:schemeClr val="tx1"/>
                </a:solidFill>
              </a:rPr>
              <a:t>Runde </a:t>
            </a:r>
            <a:r>
              <a:rPr lang="de-DE" sz="6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Rechteck 6">
            <a:hlinkClick r:id="rId3" action="ppaction://hlinksldjump"/>
          </p:cNvPr>
          <p:cNvSpPr/>
          <p:nvPr/>
        </p:nvSpPr>
        <p:spPr>
          <a:xfrm>
            <a:off x="539551" y="3327567"/>
            <a:ext cx="3473816" cy="961455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6000" b="1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670594" y="3546684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/>
              <a:t>Lustig</a:t>
            </a:r>
            <a:endParaRPr lang="de-DE" sz="2800" b="1" dirty="0"/>
          </a:p>
        </p:txBody>
      </p:sp>
      <p:sp>
        <p:nvSpPr>
          <p:cNvPr id="9" name="Rechteck 8">
            <a:hlinkClick r:id="rId4" action="ppaction://hlinksldjump"/>
          </p:cNvPr>
          <p:cNvSpPr/>
          <p:nvPr/>
        </p:nvSpPr>
        <p:spPr>
          <a:xfrm>
            <a:off x="4375424" y="3327567"/>
            <a:ext cx="3473816" cy="961455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6000" b="1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937595" y="3546684"/>
            <a:ext cx="2383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/>
              <a:t>Staatsgewalt</a:t>
            </a:r>
            <a:endParaRPr lang="de-DE" sz="28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539551" y="2109903"/>
            <a:ext cx="6451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Gruppe </a:t>
            </a:r>
            <a:r>
              <a:rPr lang="de-DE" sz="2400" b="1" dirty="0"/>
              <a:t>2</a:t>
            </a:r>
            <a:r>
              <a:rPr lang="de-DE" sz="2400" b="1" dirty="0" smtClean="0"/>
              <a:t>:   Welche Kategorie darf es sein?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0801094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539551" y="423660"/>
            <a:ext cx="4395306" cy="1027770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6000" b="1" dirty="0" smtClean="0">
                <a:solidFill>
                  <a:schemeClr val="tx1"/>
                </a:solidFill>
              </a:rPr>
              <a:t>Runde 6</a:t>
            </a:r>
            <a:endParaRPr lang="de-DE" sz="6000" b="1" dirty="0">
              <a:solidFill>
                <a:schemeClr val="tx1"/>
              </a:solidFill>
            </a:endParaRPr>
          </a:p>
        </p:txBody>
      </p:sp>
      <p:sp>
        <p:nvSpPr>
          <p:cNvPr id="7" name="Rechteck 6">
            <a:hlinkClick r:id="rId2" action="ppaction://hlinksldjump"/>
          </p:cNvPr>
          <p:cNvSpPr/>
          <p:nvPr/>
        </p:nvSpPr>
        <p:spPr>
          <a:xfrm>
            <a:off x="539551" y="3327567"/>
            <a:ext cx="3473816" cy="961455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6000" b="1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201716" y="3546684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/>
              <a:t>Symbolisch</a:t>
            </a:r>
            <a:endParaRPr lang="de-DE" sz="2800" b="1" dirty="0"/>
          </a:p>
        </p:txBody>
      </p:sp>
      <p:sp>
        <p:nvSpPr>
          <p:cNvPr id="9" name="Rechteck 8">
            <a:hlinkClick r:id="rId3" action="ppaction://hlinksldjump"/>
          </p:cNvPr>
          <p:cNvSpPr/>
          <p:nvPr/>
        </p:nvSpPr>
        <p:spPr>
          <a:xfrm>
            <a:off x="4375424" y="3327567"/>
            <a:ext cx="3473816" cy="961455"/>
          </a:xfrm>
          <a:prstGeom prst="rect">
            <a:avLst/>
          </a:prstGeom>
          <a:gradFill flip="none" rotWithShape="1">
            <a:gsLst>
              <a:gs pos="0">
                <a:srgbClr val="68003E"/>
              </a:gs>
              <a:gs pos="58000">
                <a:schemeClr val="accent6">
                  <a:shade val="67500"/>
                  <a:satMod val="115000"/>
                  <a:alpha val="43000"/>
                </a:schemeClr>
              </a:gs>
              <a:gs pos="100000">
                <a:schemeClr val="accent6">
                  <a:shade val="100000"/>
                  <a:satMod val="115000"/>
                  <a:alpha val="33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6000" b="1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428915" y="3546684"/>
            <a:ext cx="1401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/>
              <a:t>Primus</a:t>
            </a:r>
            <a:endParaRPr lang="de-DE" sz="28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539551" y="2109903"/>
            <a:ext cx="6451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Gruppe </a:t>
            </a:r>
            <a:r>
              <a:rPr lang="de-DE" sz="2400" b="1" dirty="0"/>
              <a:t>3</a:t>
            </a:r>
            <a:r>
              <a:rPr lang="de-DE" sz="2400" b="1" dirty="0" smtClean="0"/>
              <a:t>:   Welche Kategorie darf es sein?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2583824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ilter">
  <a:themeElements>
    <a:clrScheme name="Benutzerdefiniert 3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FFFFFF"/>
      </a:hlink>
      <a:folHlink>
        <a:srgbClr val="FFFFFF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679</Words>
  <Application>Microsoft Office PowerPoint</Application>
  <PresentationFormat>Bildschirmpräsentation (4:3)</PresentationFormat>
  <Paragraphs>261</Paragraphs>
  <Slides>28</Slides>
  <Notes>19</Notes>
  <HiddenSlides>0</HiddenSlides>
  <MMClips>31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28</vt:i4>
      </vt:variant>
    </vt:vector>
  </HeadingPairs>
  <TitlesOfParts>
    <vt:vector size="30" baseType="lpstr">
      <vt:lpstr>Benutzerdefiniertes Design</vt:lpstr>
      <vt:lpstr>Kilter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Ronnie Berzins</dc:creator>
  <cp:lastModifiedBy>hal</cp:lastModifiedBy>
  <cp:revision>110</cp:revision>
  <dcterms:created xsi:type="dcterms:W3CDTF">2012-01-12T07:57:01Z</dcterms:created>
  <dcterms:modified xsi:type="dcterms:W3CDTF">2013-10-10T07:30:28Z</dcterms:modified>
</cp:coreProperties>
</file>