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8" r:id="rId2"/>
    <p:sldId id="271" r:id="rId3"/>
    <p:sldId id="272" r:id="rId4"/>
    <p:sldId id="273" r:id="rId5"/>
    <p:sldId id="274" r:id="rId6"/>
    <p:sldId id="266" r:id="rId7"/>
    <p:sldId id="270" r:id="rId8"/>
    <p:sldId id="264" r:id="rId9"/>
    <p:sldId id="259" r:id="rId10"/>
    <p:sldId id="275" r:id="rId11"/>
    <p:sldId id="276" r:id="rId12"/>
    <p:sldId id="277" r:id="rId13"/>
    <p:sldId id="261" r:id="rId14"/>
    <p:sldId id="263" r:id="rId15"/>
    <p:sldId id="262" r:id="rId16"/>
    <p:sldId id="281" r:id="rId17"/>
    <p:sldId id="278" r:id="rId18"/>
    <p:sldId id="279" r:id="rId19"/>
    <p:sldId id="280" r:id="rId20"/>
    <p:sldId id="265" r:id="rId21"/>
    <p:sldId id="267" r:id="rId22"/>
    <p:sldId id="268" r:id="rId23"/>
    <p:sldId id="269" r:id="rId24"/>
  </p:sldIdLst>
  <p:sldSz cx="9144000" cy="6858000" type="screen4x3"/>
  <p:notesSz cx="6858000" cy="9144000"/>
  <p:custDataLst>
    <p:tags r:id="rId25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80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199-34E4-4450-A29E-F63140B1A079}" type="datetimeFigureOut">
              <a:rPr lang="de-DE" smtClean="0"/>
              <a:t>09.10.2013</a:t>
            </a:fld>
            <a:endParaRPr lang="de-DE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EF392E-5D3B-4A9C-B6AE-4F3E8E7CBB64}" type="slidenum">
              <a:rPr lang="de-DE" smtClean="0"/>
              <a:t>‹Nr.›</a:t>
            </a:fld>
            <a:endParaRPr lang="de-DE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199-34E4-4450-A29E-F63140B1A079}" type="datetimeFigureOut">
              <a:rPr lang="de-DE" smtClean="0"/>
              <a:t>09.10.2013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F392E-5D3B-4A9C-B6AE-4F3E8E7CBB64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199-34E4-4450-A29E-F63140B1A079}" type="datetimeFigureOut">
              <a:rPr lang="de-DE" smtClean="0"/>
              <a:t>09.10.2013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F392E-5D3B-4A9C-B6AE-4F3E8E7CBB64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199-34E4-4450-A29E-F63140B1A079}" type="datetimeFigureOut">
              <a:rPr lang="de-DE" smtClean="0"/>
              <a:t>09.10.2013</a:t>
            </a:fld>
            <a:endParaRPr lang="de-DE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EF392E-5D3B-4A9C-B6AE-4F3E8E7CBB64}" type="slidenum">
              <a:rPr lang="de-DE" smtClean="0"/>
              <a:t>‹Nr.›</a:t>
            </a:fld>
            <a:endParaRPr lang="de-DE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199-34E4-4450-A29E-F63140B1A079}" type="datetimeFigureOut">
              <a:rPr lang="de-DE" smtClean="0"/>
              <a:t>09.10.2013</a:t>
            </a:fld>
            <a:endParaRPr lang="de-DE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EF392E-5D3B-4A9C-B6AE-4F3E8E7CBB64}" type="slidenum">
              <a:rPr lang="de-DE" smtClean="0"/>
              <a:t>‹Nr.›</a:t>
            </a:fld>
            <a:endParaRPr lang="de-DE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199-34E4-4450-A29E-F63140B1A079}" type="datetimeFigureOut">
              <a:rPr lang="de-DE" smtClean="0"/>
              <a:t>09.10.2013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EF392E-5D3B-4A9C-B6AE-4F3E8E7CBB64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199-34E4-4450-A29E-F63140B1A079}" type="datetimeFigureOut">
              <a:rPr lang="de-DE" smtClean="0"/>
              <a:t>09.10.2013</a:t>
            </a:fld>
            <a:endParaRPr lang="de-DE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EF392E-5D3B-4A9C-B6AE-4F3E8E7CBB64}" type="slidenum">
              <a:rPr lang="de-DE" smtClean="0"/>
              <a:t>‹Nr.›</a:t>
            </a:fld>
            <a:endParaRPr lang="de-DE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199-34E4-4450-A29E-F63140B1A079}" type="datetimeFigureOut">
              <a:rPr lang="de-DE" smtClean="0"/>
              <a:t>09.10.2013</a:t>
            </a:fld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EF392E-5D3B-4A9C-B6AE-4F3E8E7CBB64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199-34E4-4450-A29E-F63140B1A079}" type="datetimeFigureOut">
              <a:rPr lang="de-DE" smtClean="0"/>
              <a:t>09.10.2013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EF392E-5D3B-4A9C-B6AE-4F3E8E7CBB64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199-34E4-4450-A29E-F63140B1A079}" type="datetimeFigureOut">
              <a:rPr lang="de-DE" smtClean="0"/>
              <a:t>09.10.2013</a:t>
            </a:fld>
            <a:endParaRPr lang="de-DE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EF392E-5D3B-4A9C-B6AE-4F3E8E7CBB64}" type="slidenum">
              <a:rPr lang="de-DE" smtClean="0"/>
              <a:t>‹Nr.›</a:t>
            </a:fld>
            <a:endParaRPr lang="de-DE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6199-34E4-4450-A29E-F63140B1A079}" type="datetimeFigureOut">
              <a:rPr lang="de-DE" smtClean="0"/>
              <a:t>09.10.2013</a:t>
            </a:fld>
            <a:endParaRPr lang="de-DE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EF392E-5D3B-4A9C-B6AE-4F3E8E7CBB64}" type="slidenum">
              <a:rPr lang="de-DE" smtClean="0"/>
              <a:t>‹Nr.›</a:t>
            </a:fld>
            <a:endParaRPr lang="de-DE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ECB6199-34E4-4450-A29E-F63140B1A079}" type="datetimeFigureOut">
              <a:rPr lang="de-DE" smtClean="0"/>
              <a:t>09.10.2013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EEF392E-5D3B-4A9C-B6AE-4F3E8E7CBB64}" type="slidenum">
              <a:rPr lang="de-DE" smtClean="0"/>
              <a:t>‹Nr.›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feld 30"/>
          <p:cNvSpPr txBox="1"/>
          <p:nvPr/>
        </p:nvSpPr>
        <p:spPr>
          <a:xfrm>
            <a:off x="180528" y="605001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0" dirty="0" smtClean="0">
                <a:latin typeface="High Tower Text" panose="02040502050506030303" pitchFamily="18" charset="0"/>
              </a:rPr>
              <a:t>Stadt   </a:t>
            </a:r>
            <a:endParaRPr lang="de-DE" sz="12000" dirty="0" smtClean="0">
              <a:latin typeface="High Tower Text" panose="02040502050506030303" pitchFamily="18" charset="0"/>
            </a:endParaRPr>
          </a:p>
          <a:p>
            <a:r>
              <a:rPr lang="de-DE" sz="12000" dirty="0" smtClean="0">
                <a:latin typeface="High Tower Text" panose="02040502050506030303" pitchFamily="18" charset="0"/>
              </a:rPr>
              <a:t>       Land   </a:t>
            </a:r>
          </a:p>
          <a:p>
            <a:r>
              <a:rPr lang="de-DE" sz="12000" dirty="0" smtClean="0">
                <a:latin typeface="High Tower Text" panose="02040502050506030303" pitchFamily="18" charset="0"/>
              </a:rPr>
              <a:t>              Fluss</a:t>
            </a:r>
            <a:endParaRPr lang="de-DE" sz="12000" dirty="0"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73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feld 30"/>
          <p:cNvSpPr txBox="1"/>
          <p:nvPr/>
        </p:nvSpPr>
        <p:spPr>
          <a:xfrm>
            <a:off x="3486" y="160179"/>
            <a:ext cx="914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0" dirty="0" smtClean="0">
                <a:latin typeface="High Tower Text" panose="02040502050506030303" pitchFamily="18" charset="0"/>
              </a:rPr>
              <a:t>3</a:t>
            </a:r>
            <a:endParaRPr lang="de-DE" sz="30000" dirty="0"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14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feld 30"/>
          <p:cNvSpPr txBox="1"/>
          <p:nvPr/>
        </p:nvSpPr>
        <p:spPr>
          <a:xfrm>
            <a:off x="3486" y="160179"/>
            <a:ext cx="914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0" dirty="0">
                <a:latin typeface="High Tower Text" panose="02040502050506030303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6058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feld 30"/>
          <p:cNvSpPr txBox="1"/>
          <p:nvPr/>
        </p:nvSpPr>
        <p:spPr>
          <a:xfrm>
            <a:off x="3486" y="160179"/>
            <a:ext cx="914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0" dirty="0" smtClean="0">
                <a:latin typeface="High Tower Text" panose="02040502050506030303" pitchFamily="18" charset="0"/>
              </a:rPr>
              <a:t>1</a:t>
            </a:r>
            <a:endParaRPr lang="de-DE" sz="30000" dirty="0"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45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inute To Win It Countdown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00.35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143508" y="6453336"/>
            <a:ext cx="216024" cy="21602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-6111" y="3216330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Land der USA mit „U“ 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8893" y="3216761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Gemüsesorte mit „L“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592" y="3215819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Sportart „U“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0" y="3216331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Land mit „M“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-6111" y="3216706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Bundesland / Kanton mit „B“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4357" y="3216706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Fernsehsender mit „K“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793" y="3215822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Transportmittel mit „S“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251520" y="94655"/>
            <a:ext cx="8640960" cy="332656"/>
          </a:xfrm>
          <a:prstGeom prst="rect">
            <a:avLst/>
          </a:prstGeom>
          <a:gradFill flip="none" rotWithShape="1">
            <a:gsLst>
              <a:gs pos="40000">
                <a:schemeClr val="tx1">
                  <a:lumMod val="85000"/>
                </a:schemeClr>
              </a:gs>
              <a:gs pos="82000">
                <a:schemeClr val="tx1"/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500"/>
          </a:p>
        </p:txBody>
      </p:sp>
      <p:sp>
        <p:nvSpPr>
          <p:cNvPr id="19" name="Textfeld 18"/>
          <p:cNvSpPr txBox="1"/>
          <p:nvPr/>
        </p:nvSpPr>
        <p:spPr>
          <a:xfrm>
            <a:off x="14357" y="3216335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Küchengerät mit „D“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2592" y="3216336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Körperteil mit „W“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-9025" y="3216329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Farbe mit „G“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-1613" y="3216706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Obstsorte mit „P“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6593" y="3216761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Sportart mit „S“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0" y="3216337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Musikinstrument mit „M“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-23718" y="3216333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Chemisches Element mit „I“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-23470" y="3215821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Fernsehsender mit „D“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6262" y="3215820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Land in den USA mit „K“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-2811" y="3216327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Chemisches Element mit „E“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18893" y="3216325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Fluss in Europa mit „R“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6262" y="3216326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Stadt in Deutschland mit „P“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-5140" y="3216328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Land mit „O“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6262" y="3216761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Baum mit „Z“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2592" y="3216337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Stadt in Deutschland mit „A“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-108520" y="3216334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Automarke mit „C“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-14929" y="3216761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Organ mit „N“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0" y="3216332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Hauptstadt mit „L“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1339" y="3216761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Säugetier mit „W“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26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9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984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962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 animBg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2" grpId="0"/>
      <p:bldP spid="32" grpId="1"/>
      <p:bldP spid="33" grpId="0"/>
      <p:bldP spid="33" grpId="1"/>
      <p:bldP spid="36" grpId="0"/>
      <p:bldP spid="36" grpId="1"/>
      <p:bldP spid="37" grpId="0"/>
      <p:bldP spid="37" grpId="1"/>
      <p:bldP spid="38" grpId="0"/>
      <p:bldP spid="38" grpId="1"/>
      <p:bldP spid="31" grpId="0"/>
      <p:bldP spid="31" grpId="1"/>
      <p:bldP spid="34" grpId="0"/>
      <p:bldP spid="34" grpId="1"/>
      <p:bldP spid="35" grpId="0"/>
      <p:bldP spid="3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feld 30"/>
          <p:cNvSpPr txBox="1"/>
          <p:nvPr/>
        </p:nvSpPr>
        <p:spPr>
          <a:xfrm>
            <a:off x="3486" y="1371540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0" dirty="0" smtClean="0">
                <a:latin typeface="High Tower Text" panose="02040502050506030303" pitchFamily="18" charset="0"/>
              </a:rPr>
              <a:t>Auch diese Runde ist nach einer Minute zu </a:t>
            </a:r>
            <a:r>
              <a:rPr lang="de-DE" sz="8000" dirty="0" smtClean="0">
                <a:latin typeface="High Tower Text" panose="02040502050506030303" pitchFamily="18" charset="0"/>
              </a:rPr>
              <a:t>Ende</a:t>
            </a:r>
            <a:r>
              <a:rPr lang="de-DE" sz="8000" dirty="0" smtClean="0">
                <a:latin typeface="High Tower Text" panose="02040502050506030303" pitchFamily="18" charset="0"/>
              </a:rPr>
              <a:t>…</a:t>
            </a:r>
            <a:endParaRPr lang="de-DE" sz="8000" dirty="0"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19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feld 30"/>
          <p:cNvSpPr txBox="1"/>
          <p:nvPr/>
        </p:nvSpPr>
        <p:spPr>
          <a:xfrm>
            <a:off x="3486" y="1227524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0" dirty="0" smtClean="0">
                <a:latin typeface="High Tower Text" panose="02040502050506030303" pitchFamily="18" charset="0"/>
              </a:rPr>
              <a:t>Sie haben …</a:t>
            </a:r>
          </a:p>
          <a:p>
            <a:pPr algn="ctr"/>
            <a:r>
              <a:rPr lang="de-DE" sz="8000" dirty="0">
                <a:latin typeface="High Tower Text" panose="02040502050506030303" pitchFamily="18" charset="0"/>
              </a:rPr>
              <a:t>r</a:t>
            </a:r>
            <a:r>
              <a:rPr lang="de-DE" sz="8000" dirty="0" smtClean="0">
                <a:latin typeface="High Tower Text" panose="02040502050506030303" pitchFamily="18" charset="0"/>
              </a:rPr>
              <a:t>ichtige Antworten</a:t>
            </a:r>
          </a:p>
          <a:p>
            <a:pPr algn="ctr"/>
            <a:r>
              <a:rPr lang="de-DE" sz="8000" dirty="0" smtClean="0">
                <a:latin typeface="High Tower Text" panose="02040502050506030303" pitchFamily="18" charset="0"/>
              </a:rPr>
              <a:t>geschafft</a:t>
            </a:r>
            <a:endParaRPr lang="de-DE" sz="8000" dirty="0"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74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feld 30"/>
          <p:cNvSpPr txBox="1"/>
          <p:nvPr/>
        </p:nvSpPr>
        <p:spPr>
          <a:xfrm>
            <a:off x="3486" y="1227524"/>
            <a:ext cx="9144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0" dirty="0" smtClean="0">
                <a:latin typeface="High Tower Text" panose="02040502050506030303" pitchFamily="18" charset="0"/>
              </a:rPr>
              <a:t>Bleibt noch </a:t>
            </a:r>
          </a:p>
          <a:p>
            <a:pPr algn="ctr"/>
            <a:r>
              <a:rPr lang="de-DE" sz="8000" dirty="0" smtClean="0">
                <a:latin typeface="High Tower Text" panose="02040502050506030303" pitchFamily="18" charset="0"/>
              </a:rPr>
              <a:t>Team</a:t>
            </a:r>
            <a:r>
              <a:rPr lang="de-DE" sz="12000" dirty="0" smtClean="0">
                <a:latin typeface="High Tower Text" panose="02040502050506030303" pitchFamily="18" charset="0"/>
              </a:rPr>
              <a:t> 3</a:t>
            </a:r>
            <a:endParaRPr lang="de-DE" sz="12000" dirty="0"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40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feld 30"/>
          <p:cNvSpPr txBox="1"/>
          <p:nvPr/>
        </p:nvSpPr>
        <p:spPr>
          <a:xfrm>
            <a:off x="3486" y="160179"/>
            <a:ext cx="914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0" dirty="0" smtClean="0">
                <a:latin typeface="High Tower Text" panose="02040502050506030303" pitchFamily="18" charset="0"/>
              </a:rPr>
              <a:t>3</a:t>
            </a:r>
            <a:endParaRPr lang="de-DE" sz="30000" dirty="0"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73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feld 30"/>
          <p:cNvSpPr txBox="1"/>
          <p:nvPr/>
        </p:nvSpPr>
        <p:spPr>
          <a:xfrm>
            <a:off x="3486" y="160179"/>
            <a:ext cx="914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0" dirty="0">
                <a:latin typeface="High Tower Text" panose="02040502050506030303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2544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feld 30"/>
          <p:cNvSpPr txBox="1"/>
          <p:nvPr/>
        </p:nvSpPr>
        <p:spPr>
          <a:xfrm>
            <a:off x="3486" y="160179"/>
            <a:ext cx="914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0" dirty="0" smtClean="0">
                <a:latin typeface="High Tower Text" panose="02040502050506030303" pitchFamily="18" charset="0"/>
              </a:rPr>
              <a:t>1</a:t>
            </a:r>
            <a:endParaRPr lang="de-DE" sz="30000" dirty="0"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27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feld 30"/>
          <p:cNvSpPr txBox="1"/>
          <p:nvPr/>
        </p:nvSpPr>
        <p:spPr>
          <a:xfrm>
            <a:off x="3486" y="1844824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0" dirty="0" smtClean="0">
                <a:latin typeface="High Tower Text" panose="02040502050506030303" pitchFamily="18" charset="0"/>
              </a:rPr>
              <a:t>Team </a:t>
            </a:r>
            <a:r>
              <a:rPr lang="de-DE" sz="12000" dirty="0" smtClean="0">
                <a:latin typeface="High Tower Text" panose="02040502050506030303" pitchFamily="18" charset="0"/>
              </a:rPr>
              <a:t>1</a:t>
            </a:r>
            <a:endParaRPr lang="de-DE" sz="12000" dirty="0"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75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inute To Win It Countdown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00.35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143508" y="6453336"/>
            <a:ext cx="216024" cy="21602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-15966" y="3470448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Land der USA mit „I“ 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0" y="3472055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Gemüsesorte mit „Z“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-15966" y="3456665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Sportart „B“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-15966" y="3466919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Land mit „E“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-23470" y="3472055"/>
            <a:ext cx="91440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300" dirty="0" smtClean="0">
                <a:latin typeface="High Tower Text" panose="02040502050506030303" pitchFamily="18" charset="0"/>
              </a:rPr>
              <a:t>Bundesland / Kanton mit „M“</a:t>
            </a:r>
            <a:endParaRPr lang="de-DE" sz="5300" dirty="0">
              <a:latin typeface="High Tower Text" panose="02040502050506030303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8893" y="3472055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Fernsehsender mit „O“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-3346" y="3466912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Transportmittel mit „B“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251520" y="94655"/>
            <a:ext cx="8640960" cy="332656"/>
          </a:xfrm>
          <a:prstGeom prst="rect">
            <a:avLst/>
          </a:prstGeom>
          <a:gradFill flip="none" rotWithShape="1">
            <a:gsLst>
              <a:gs pos="40000">
                <a:schemeClr val="tx1">
                  <a:lumMod val="85000"/>
                </a:schemeClr>
              </a:gs>
              <a:gs pos="82000">
                <a:schemeClr val="tx1"/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500"/>
          </a:p>
        </p:txBody>
      </p:sp>
      <p:sp>
        <p:nvSpPr>
          <p:cNvPr id="19" name="Textfeld 18"/>
          <p:cNvSpPr txBox="1"/>
          <p:nvPr/>
        </p:nvSpPr>
        <p:spPr>
          <a:xfrm>
            <a:off x="-14619" y="3466915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Küchengerät mit „S“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-16301" y="3472055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Körperteil mit „H“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-23470" y="3472055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Farbe mit „M“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-36512" y="3466920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Obstsorte mit „M“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-5140" y="3466910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Sportart mit „L“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-46677" y="3470811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Musikinstrument mit „H“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2592" y="3466917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Chemisches Element mit „R“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18893" y="3466911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Fernsehsender mit „P“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0" y="3470447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Land in den USA mit „T“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-9819" y="3472055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Chemisches Element mit „C“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-2811" y="3466913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Fluss in Europa mit „I“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2592" y="3470811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Stadt in Deutschland mit „N“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-9819" y="3472055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Land mit „V“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-5140" y="3472055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Baum mit „E“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-2811" y="3472055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Stadt in Deutschland mit „T“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-2811" y="3466916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Automarke mit „S“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2592" y="3466914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Organ mit „C“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-9819" y="3466918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Hauptstadt mit „W“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2592" y="3470810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Säugetier mit „J“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65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9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984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962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 animBg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2" grpId="0"/>
      <p:bldP spid="32" grpId="1"/>
      <p:bldP spid="33" grpId="0"/>
      <p:bldP spid="33" grpId="1"/>
      <p:bldP spid="36" grpId="0"/>
      <p:bldP spid="36" grpId="1"/>
      <p:bldP spid="37" grpId="0"/>
      <p:bldP spid="37" grpId="1"/>
      <p:bldP spid="38" grpId="0"/>
      <p:bldP spid="38" grpId="1"/>
      <p:bldP spid="31" grpId="0"/>
      <p:bldP spid="31" grpId="1"/>
      <p:bldP spid="34" grpId="0"/>
      <p:bldP spid="34" grpId="1"/>
      <p:bldP spid="35" grpId="0"/>
      <p:bldP spid="3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feld 30"/>
          <p:cNvSpPr txBox="1"/>
          <p:nvPr/>
        </p:nvSpPr>
        <p:spPr>
          <a:xfrm>
            <a:off x="3486" y="2492896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0" dirty="0" smtClean="0">
                <a:latin typeface="High Tower Text" panose="02040502050506030303" pitchFamily="18" charset="0"/>
              </a:rPr>
              <a:t>Das war`s</a:t>
            </a:r>
            <a:endParaRPr lang="de-DE" sz="8000" dirty="0"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2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feld 30"/>
          <p:cNvSpPr txBox="1"/>
          <p:nvPr/>
        </p:nvSpPr>
        <p:spPr>
          <a:xfrm>
            <a:off x="3486" y="1227524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0" dirty="0" smtClean="0">
                <a:latin typeface="High Tower Text" panose="02040502050506030303" pitchFamily="18" charset="0"/>
              </a:rPr>
              <a:t>Sie haben </a:t>
            </a:r>
            <a:r>
              <a:rPr lang="de-DE" sz="8000" dirty="0" smtClean="0">
                <a:latin typeface="High Tower Text" panose="02040502050506030303" pitchFamily="18" charset="0"/>
              </a:rPr>
              <a:t>…</a:t>
            </a:r>
            <a:endParaRPr lang="de-DE" sz="8000" dirty="0" smtClean="0">
              <a:latin typeface="High Tower Text" panose="02040502050506030303" pitchFamily="18" charset="0"/>
            </a:endParaRPr>
          </a:p>
          <a:p>
            <a:pPr algn="ctr"/>
            <a:r>
              <a:rPr lang="de-DE" sz="8000" dirty="0">
                <a:latin typeface="High Tower Text" panose="02040502050506030303" pitchFamily="18" charset="0"/>
              </a:rPr>
              <a:t>r</a:t>
            </a:r>
            <a:r>
              <a:rPr lang="de-DE" sz="8000" dirty="0" smtClean="0">
                <a:latin typeface="High Tower Text" panose="02040502050506030303" pitchFamily="18" charset="0"/>
              </a:rPr>
              <a:t>ichtige Antworten</a:t>
            </a:r>
          </a:p>
          <a:p>
            <a:pPr algn="ctr"/>
            <a:r>
              <a:rPr lang="de-DE" sz="8000" dirty="0" smtClean="0">
                <a:latin typeface="High Tower Text" panose="02040502050506030303" pitchFamily="18" charset="0"/>
              </a:rPr>
              <a:t>geschafft</a:t>
            </a:r>
            <a:endParaRPr lang="de-DE" sz="8000" dirty="0"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14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feld 30"/>
          <p:cNvSpPr txBox="1"/>
          <p:nvPr/>
        </p:nvSpPr>
        <p:spPr>
          <a:xfrm>
            <a:off x="3486" y="1227524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0" dirty="0" smtClean="0">
                <a:latin typeface="High Tower Text" panose="02040502050506030303" pitchFamily="18" charset="0"/>
              </a:rPr>
              <a:t>Team ..</a:t>
            </a:r>
          </a:p>
          <a:p>
            <a:pPr algn="ctr"/>
            <a:r>
              <a:rPr lang="de-DE" sz="8000" dirty="0">
                <a:latin typeface="High Tower Text" panose="02040502050506030303" pitchFamily="18" charset="0"/>
              </a:rPr>
              <a:t>d</a:t>
            </a:r>
            <a:r>
              <a:rPr lang="de-DE" sz="8000" dirty="0" smtClean="0">
                <a:latin typeface="High Tower Text" panose="02040502050506030303" pitchFamily="18" charset="0"/>
              </a:rPr>
              <a:t>arf </a:t>
            </a:r>
            <a:r>
              <a:rPr lang="de-DE" sz="8000" dirty="0" smtClean="0">
                <a:latin typeface="High Tower Text" panose="02040502050506030303" pitchFamily="18" charset="0"/>
              </a:rPr>
              <a:t>beginnen</a:t>
            </a:r>
            <a:endParaRPr lang="de-DE" sz="8000" dirty="0"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30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feld 30"/>
          <p:cNvSpPr txBox="1"/>
          <p:nvPr/>
        </p:nvSpPr>
        <p:spPr>
          <a:xfrm>
            <a:off x="3486" y="160179"/>
            <a:ext cx="914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0" dirty="0" smtClean="0">
                <a:latin typeface="High Tower Text" panose="02040502050506030303" pitchFamily="18" charset="0"/>
              </a:rPr>
              <a:t>3</a:t>
            </a:r>
            <a:endParaRPr lang="de-DE" sz="30000" dirty="0"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39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feld 30"/>
          <p:cNvSpPr txBox="1"/>
          <p:nvPr/>
        </p:nvSpPr>
        <p:spPr>
          <a:xfrm>
            <a:off x="3486" y="160179"/>
            <a:ext cx="914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0" dirty="0">
                <a:latin typeface="High Tower Text" panose="02040502050506030303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8319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feld 30"/>
          <p:cNvSpPr txBox="1"/>
          <p:nvPr/>
        </p:nvSpPr>
        <p:spPr>
          <a:xfrm>
            <a:off x="3486" y="160179"/>
            <a:ext cx="914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0" dirty="0" smtClean="0">
                <a:latin typeface="High Tower Text" panose="02040502050506030303" pitchFamily="18" charset="0"/>
              </a:rPr>
              <a:t>1</a:t>
            </a:r>
            <a:endParaRPr lang="de-DE" sz="30000" dirty="0"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45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inute To Win It Countdown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00.35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143508" y="6453336"/>
            <a:ext cx="216024" cy="21602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0" y="3240321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Land der USA mit „F“ 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-6619" y="3257974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Gemüsesorte mit „C“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2189" y="3251563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Sportart „B“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-5140" y="3250776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Land mit „G“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-46677" y="3257974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Bundesland / Kanton mit „B“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0388" y="3225834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Fernsehsender mit „E“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-23718" y="3240321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Transportmittel mit „P“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251520" y="94655"/>
            <a:ext cx="8640960" cy="332656"/>
          </a:xfrm>
          <a:prstGeom prst="rect">
            <a:avLst/>
          </a:prstGeom>
          <a:gradFill flip="none" rotWithShape="1">
            <a:gsLst>
              <a:gs pos="40000">
                <a:schemeClr val="tx1">
                  <a:lumMod val="85000"/>
                </a:schemeClr>
              </a:gs>
              <a:gs pos="82000">
                <a:schemeClr val="tx1"/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5500"/>
          </a:p>
        </p:txBody>
      </p:sp>
      <p:sp>
        <p:nvSpPr>
          <p:cNvPr id="19" name="Textfeld 18"/>
          <p:cNvSpPr txBox="1"/>
          <p:nvPr/>
        </p:nvSpPr>
        <p:spPr>
          <a:xfrm>
            <a:off x="-107514" y="3237294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Küchengerät mit „S“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-5140" y="3237294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Körperteil mit „W“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-46677" y="3251563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Farbe mit „O“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-5140" y="3225833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Obstsorte mit „A“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-23718" y="3240321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Sportart mit „K“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26908" y="3240321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Musikinstrument mit „O“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-9819" y="3257586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Chemisches Element mit „I“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18893" y="3225830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Fernsehsender mit „K“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10388" y="3250775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Land in den USA mit „T“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-2811" y="3225834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Chemisches Element mit „M“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18893" y="3225831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Fluss in Europa mit „G“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2592" y="3240321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Stadt in Deutschland mit „F“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-4279" y="3237293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Land mit „N“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-20761" y="3251397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Baum mit „B“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2592" y="3240321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Stadt in Deutschland mit „U“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-107514" y="3225832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Automarke mit „T“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10388" y="3257585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Organ mit „L“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-46677" y="3237294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Hauptstadt „P“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2592" y="3242076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500" dirty="0" smtClean="0">
                <a:latin typeface="High Tower Text" panose="02040502050506030303" pitchFamily="18" charset="0"/>
              </a:rPr>
              <a:t>Säugetier mit „Z“</a:t>
            </a:r>
            <a:endParaRPr lang="de-DE" sz="5500" dirty="0"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34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9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984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962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 animBg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2" grpId="0"/>
      <p:bldP spid="32" grpId="1"/>
      <p:bldP spid="33" grpId="0"/>
      <p:bldP spid="33" grpId="1"/>
      <p:bldP spid="36" grpId="0"/>
      <p:bldP spid="36" grpId="1"/>
      <p:bldP spid="37" grpId="0"/>
      <p:bldP spid="37" grpId="1"/>
      <p:bldP spid="38" grpId="0"/>
      <p:bldP spid="38" grpId="1"/>
      <p:bldP spid="31" grpId="0"/>
      <p:bldP spid="31" grpId="1"/>
      <p:bldP spid="34" grpId="0"/>
      <p:bldP spid="34" grpId="1"/>
      <p:bldP spid="35" grpId="0"/>
      <p:bldP spid="3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feld 30"/>
          <p:cNvSpPr txBox="1"/>
          <p:nvPr/>
        </p:nvSpPr>
        <p:spPr>
          <a:xfrm>
            <a:off x="3486" y="1844824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0" dirty="0" smtClean="0">
                <a:latin typeface="High Tower Text" panose="02040502050506030303" pitchFamily="18" charset="0"/>
              </a:rPr>
              <a:t>So schnell vergehen </a:t>
            </a:r>
          </a:p>
          <a:p>
            <a:pPr algn="ctr"/>
            <a:r>
              <a:rPr lang="de-DE" sz="8000" dirty="0" smtClean="0">
                <a:latin typeface="High Tower Text" panose="02040502050506030303" pitchFamily="18" charset="0"/>
              </a:rPr>
              <a:t>60 Sekunden…</a:t>
            </a:r>
            <a:endParaRPr lang="de-DE" sz="8000" dirty="0"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43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feld 30"/>
          <p:cNvSpPr txBox="1"/>
          <p:nvPr/>
        </p:nvSpPr>
        <p:spPr>
          <a:xfrm>
            <a:off x="3486" y="1227524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0" dirty="0" smtClean="0">
                <a:latin typeface="High Tower Text" panose="02040502050506030303" pitchFamily="18" charset="0"/>
              </a:rPr>
              <a:t>Sie haben </a:t>
            </a:r>
            <a:r>
              <a:rPr lang="de-DE" sz="8000" dirty="0" smtClean="0">
                <a:latin typeface="High Tower Text" panose="02040502050506030303" pitchFamily="18" charset="0"/>
              </a:rPr>
              <a:t>…</a:t>
            </a:r>
            <a:endParaRPr lang="de-DE" sz="8000" dirty="0" smtClean="0">
              <a:latin typeface="High Tower Text" panose="02040502050506030303" pitchFamily="18" charset="0"/>
            </a:endParaRPr>
          </a:p>
          <a:p>
            <a:pPr algn="ctr"/>
            <a:r>
              <a:rPr lang="de-DE" sz="8000" dirty="0">
                <a:latin typeface="High Tower Text" panose="02040502050506030303" pitchFamily="18" charset="0"/>
              </a:rPr>
              <a:t>r</a:t>
            </a:r>
            <a:r>
              <a:rPr lang="de-DE" sz="8000" dirty="0" smtClean="0">
                <a:latin typeface="High Tower Text" panose="02040502050506030303" pitchFamily="18" charset="0"/>
              </a:rPr>
              <a:t>ichtige Antworten</a:t>
            </a:r>
          </a:p>
          <a:p>
            <a:pPr algn="ctr"/>
            <a:r>
              <a:rPr lang="de-DE" sz="8000" dirty="0" smtClean="0">
                <a:latin typeface="High Tower Text" panose="02040502050506030303" pitchFamily="18" charset="0"/>
              </a:rPr>
              <a:t>geschafft</a:t>
            </a:r>
            <a:endParaRPr lang="de-DE" sz="8000" dirty="0"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70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feld 30"/>
          <p:cNvSpPr txBox="1"/>
          <p:nvPr/>
        </p:nvSpPr>
        <p:spPr>
          <a:xfrm>
            <a:off x="3486" y="1844824"/>
            <a:ext cx="9144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0" dirty="0" smtClean="0">
                <a:latin typeface="High Tower Text" panose="02040502050506030303" pitchFamily="18" charset="0"/>
              </a:rPr>
              <a:t>Und jetzt Team </a:t>
            </a:r>
            <a:r>
              <a:rPr lang="de-DE" sz="13000" dirty="0" smtClean="0">
                <a:latin typeface="High Tower Text" panose="02040502050506030303" pitchFamily="18" charset="0"/>
              </a:rPr>
              <a:t>2</a:t>
            </a:r>
            <a:endParaRPr lang="de-DE" sz="13000" dirty="0"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03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TODATETIMEENABLED" val="1"/>
  <p:tag name="AUTODATETIMEFORMAT" val="$WEEKDAY, $MONTHNAME $DAY, $HH:$MM:$SS $AMPM"/>
  <p:tag name="AUTODATETIMEFLAGS" val="2756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r">
  <a:themeElements>
    <a:clrScheme name="Elementar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r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r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0</TotalTime>
  <Words>495</Words>
  <Application>Microsoft Office PowerPoint</Application>
  <PresentationFormat>Bildschirmpräsentation (4:3)</PresentationFormat>
  <Paragraphs>109</Paragraphs>
  <Slides>23</Slides>
  <Notes>0</Notes>
  <HiddenSlides>0</HiddenSlides>
  <MMClips>3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4" baseType="lpstr">
      <vt:lpstr>Elementar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hal</dc:creator>
  <cp:lastModifiedBy>hal</cp:lastModifiedBy>
  <cp:revision>20</cp:revision>
  <dcterms:created xsi:type="dcterms:W3CDTF">2013-10-08T13:37:47Z</dcterms:created>
  <dcterms:modified xsi:type="dcterms:W3CDTF">2013-10-09T11:15:06Z</dcterms:modified>
</cp:coreProperties>
</file>